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1" r:id="rId2"/>
    <p:sldId id="2589" r:id="rId3"/>
    <p:sldId id="2562" r:id="rId4"/>
    <p:sldId id="2563" r:id="rId5"/>
    <p:sldId id="2564" r:id="rId6"/>
    <p:sldId id="2566" r:id="rId7"/>
    <p:sldId id="2567" r:id="rId8"/>
    <p:sldId id="2568" r:id="rId9"/>
    <p:sldId id="2569" r:id="rId10"/>
    <p:sldId id="2570" r:id="rId11"/>
    <p:sldId id="2571" r:id="rId12"/>
    <p:sldId id="2572" r:id="rId13"/>
    <p:sldId id="2573" r:id="rId14"/>
    <p:sldId id="2575" r:id="rId15"/>
    <p:sldId id="2576" r:id="rId16"/>
    <p:sldId id="2578" r:id="rId17"/>
    <p:sldId id="2579" r:id="rId18"/>
    <p:sldId id="2580" r:id="rId19"/>
    <p:sldId id="2582" r:id="rId20"/>
    <p:sldId id="2581" r:id="rId21"/>
    <p:sldId id="2586" r:id="rId22"/>
    <p:sldId id="2588" r:id="rId23"/>
    <p:sldId id="2584" r:id="rId24"/>
    <p:sldId id="2585" r:id="rId25"/>
    <p:sldId id="2587" r:id="rId26"/>
  </p:sldIdLst>
  <p:sldSz cx="18288000" cy="10287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crete acties uit het programmaplan GGZ voor versterking van zorg en samenwerking" id="{3B7F6206-42D1-43FA-914C-EED2CB43B610}">
          <p14:sldIdLst>
            <p14:sldId id="2561"/>
            <p14:sldId id="2589"/>
            <p14:sldId id="2562"/>
          </p14:sldIdLst>
        </p14:section>
        <p14:section name="Innovatie en digitalisering binnen de GGZ" id="{0811E2E7-BF68-4D0C-830F-6DE5824D577E}">
          <p14:sldIdLst>
            <p14:sldId id="2563"/>
            <p14:sldId id="2564"/>
            <p14:sldId id="2566"/>
          </p14:sldIdLst>
        </p14:section>
        <p14:section name="Wijkgerichte samenwerkingsstructuren" id="{65555DC0-0AC1-4CE7-B4B8-3A1C605C13CF}">
          <p14:sldIdLst>
            <p14:sldId id="2567"/>
            <p14:sldId id="2568"/>
            <p14:sldId id="2569"/>
            <p14:sldId id="2570"/>
          </p14:sldIdLst>
        </p14:section>
        <p14:section name="Professionalisering en netwerkversterking" id="{7A21A80F-3ECE-44C6-ACDA-12B18A1E6060}">
          <p14:sldIdLst>
            <p14:sldId id="2571"/>
            <p14:sldId id="2572"/>
            <p14:sldId id="2573"/>
          </p14:sldIdLst>
        </p14:section>
        <p14:section name="Toegankelijkheid en zichtbaarheid van aanbod" id="{B09C4FF9-88BA-470B-9CB6-2CE6E748A702}">
          <p14:sldIdLst>
            <p14:sldId id="2575"/>
            <p14:sldId id="2576"/>
            <p14:sldId id="2578"/>
          </p14:sldIdLst>
        </p14:section>
        <p14:section name="Regionale afstemming en coördinatie" id="{2FC6A28A-FDDB-4E21-917F-7A1B913FCA69}">
          <p14:sldIdLst>
            <p14:sldId id="2579"/>
            <p14:sldId id="2580"/>
            <p14:sldId id="2582"/>
            <p14:sldId id="2581"/>
          </p14:sldIdLst>
        </p14:section>
        <p14:section name="aanvullende thema's" id="{D7517FDA-2E0D-4BF7-9322-A5BC43F1E187}">
          <p14:sldIdLst>
            <p14:sldId id="2586"/>
            <p14:sldId id="2588"/>
            <p14:sldId id="2584"/>
            <p14:sldId id="2585"/>
            <p14:sldId id="258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35" d="100"/>
          <a:sy n="35" d="100"/>
        </p:scale>
        <p:origin x="1204" y="25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CCB23C-D6B7-46AD-93C4-F5707BAE2216}" type="datetimeFigureOut">
              <a:rPr lang="nl-NL" smtClean="0"/>
              <a:t>12-11-2025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B0A9BF-4FB4-4CAB-BE77-73C1EAB69F45}" type="slidenum">
              <a:rPr lang="nl-NL" smtClean="0"/>
              <a:t>‹nr.›</a:t>
            </a:fld>
            <a:endParaRPr lang="nl-NL"/>
          </a:p>
        </p:txBody>
      </p:sp>
    </p:spTree>
    <p:extLst>
      <p:ext uri="{BB962C8B-B14F-4D97-AF65-F5344CB8AC3E}">
        <p14:creationId xmlns:p14="http://schemas.microsoft.com/office/powerpoint/2010/main" val="113616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Door AI gegenereerde inhoud is mogelijk onjuist.
---
Deze presentatie behandelt concrete acties uit het programmaplan GGZ, gericht op het versterken van de zorg en samenwerking binnen de geestelijke gezondheidszorg. We belichten innovaties, wijkgerichte samenwerking, professionalisering, toegankelijkheid en regionale afstemming.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1</a:t>
            </a:fld>
            <a:endParaRPr lang="nl-NL"/>
          </a:p>
        </p:txBody>
      </p:sp>
    </p:spTree>
    <p:extLst>
      <p:ext uri="{BB962C8B-B14F-4D97-AF65-F5344CB8AC3E}">
        <p14:creationId xmlns:p14="http://schemas.microsoft.com/office/powerpoint/2010/main" val="4118014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We bespreken vijf hoofdthema's: innovatie en digitalisering binnen de GGZ, wijkgerichte samenwerkingsstructuren, professionalisering en netwerkversterking, toegankelijkheid en zichtbaarheid van het aanbod, en regionale afstemming en coördinatie. Elk onderwerp bevat concrete acties voor verbetering.</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3</a:t>
            </a:fld>
            <a:endParaRPr lang="nl-NL"/>
          </a:p>
        </p:txBody>
      </p:sp>
    </p:spTree>
    <p:extLst>
      <p:ext uri="{BB962C8B-B14F-4D97-AF65-F5344CB8AC3E}">
        <p14:creationId xmlns:p14="http://schemas.microsoft.com/office/powerpoint/2010/main" val="3786348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Digitalisering speelt een belangrijke rol bij het verbeteren van de geestelijke gezondheidszorg. We presenteren toepassingen van kunstmatige intelligentie, e-mental health, en digitale hulpmiddelen die zelfhulp, vroegsignalering en gepersonaliseerde adviezen bevorderen.</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4</a:t>
            </a:fld>
            <a:endParaRPr lang="nl-NL"/>
          </a:p>
        </p:txBody>
      </p:sp>
    </p:spTree>
    <p:extLst>
      <p:ext uri="{BB962C8B-B14F-4D97-AF65-F5344CB8AC3E}">
        <p14:creationId xmlns:p14="http://schemas.microsoft.com/office/powerpoint/2010/main" val="1880087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
Gebruik van kunstmatige intelligentie en e-mental health toepassingen verhoogt de efficiëntie en effectiviteit van GGZ-zorg. Deze technologieën ondersteunen cliënten in hun herstel en bieden professionals slimme tools voor diagnostiek en behandeling.
Afbeeldingsbron: Microsoft 365 inhoudsbibliotheek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5</a:t>
            </a:fld>
            <a:endParaRPr lang="nl-NL"/>
          </a:p>
        </p:txBody>
      </p:sp>
    </p:spTree>
    <p:extLst>
      <p:ext uri="{BB962C8B-B14F-4D97-AF65-F5344CB8AC3E}">
        <p14:creationId xmlns:p14="http://schemas.microsoft.com/office/powerpoint/2010/main" val="1320079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
Een transparant digitaal platform voor informatievoorziening en wachttijden helpt cliënten en professionals om snel passende zorg te vinden en wachttijden te verminderen, wat de toegankelijkheid van GGZ-diensten verbetert.
Afbeeldingsbron: Microsoft 365 inhoudsbibliotheek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6</a:t>
            </a:fld>
            <a:endParaRPr lang="nl-NL"/>
          </a:p>
        </p:txBody>
      </p:sp>
    </p:spTree>
    <p:extLst>
      <p:ext uri="{BB962C8B-B14F-4D97-AF65-F5344CB8AC3E}">
        <p14:creationId xmlns:p14="http://schemas.microsoft.com/office/powerpoint/2010/main" val="3663036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Wijkgerichte aanpakken versterken de samenwerking in de GGZ door vaste contactpersonen, betere ondersteuning van de POH-GGZ en borging van het verkennend gesprek aan te bieden, passend bij de lokale behoeften van inwoners.</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7</a:t>
            </a:fld>
            <a:endParaRPr lang="nl-NL"/>
          </a:p>
        </p:txBody>
      </p:sp>
    </p:spTree>
    <p:extLst>
      <p:ext uri="{BB962C8B-B14F-4D97-AF65-F5344CB8AC3E}">
        <p14:creationId xmlns:p14="http://schemas.microsoft.com/office/powerpoint/2010/main" val="1185087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
Door vaste contactpersonen in te zetten binnen wijken wordt de samenwerking tussen zorgverleners en cliënten versterkt, waardoor zorg op maat en continuïteit beter gewaarborgd worden.
Afbeeldingsbron: Microsoft 365 inhoudsbibliotheek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8</a:t>
            </a:fld>
            <a:endParaRPr lang="nl-NL"/>
          </a:p>
        </p:txBody>
      </p:sp>
    </p:spTree>
    <p:extLst>
      <p:ext uri="{BB962C8B-B14F-4D97-AF65-F5344CB8AC3E}">
        <p14:creationId xmlns:p14="http://schemas.microsoft.com/office/powerpoint/2010/main" val="3866121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
De praktijkondersteuner huisartsen geestelijke gezondheidszorg (POH-GGZ) krijgt een sterkere rol per wijk of dorp, wat de laagdrempelige toegang tot passende zorg en vroegsignalering bevordert.
Afbeeldingsbron: Microsoft 365 inhoudsbibliotheek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9</a:t>
            </a:fld>
            <a:endParaRPr lang="nl-NL"/>
          </a:p>
        </p:txBody>
      </p:sp>
    </p:spTree>
    <p:extLst>
      <p:ext uri="{BB962C8B-B14F-4D97-AF65-F5344CB8AC3E}">
        <p14:creationId xmlns:p14="http://schemas.microsoft.com/office/powerpoint/2010/main" val="2597634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
Het verkennend gesprek wordt structureel geïmplementeerd en geborgd als centraal onderdeel van de zorg, zodat een goede inschatting van hulpvraag en passende vervolgstappen gegarandeerd zijn.
Afbeeldingsbron: Microsoft 365 inhoudsbibliotheek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10</a:t>
            </a:fld>
            <a:endParaRPr lang="nl-NL"/>
          </a:p>
        </p:txBody>
      </p:sp>
    </p:spTree>
    <p:extLst>
      <p:ext uri="{BB962C8B-B14F-4D97-AF65-F5344CB8AC3E}">
        <p14:creationId xmlns:p14="http://schemas.microsoft.com/office/powerpoint/2010/main" val="217157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Door structurele ontmoetingen, kennisuitwisseling en gerichte scholing wordt professionalisering bevorderd. De focus ligt op normaliseren van psychische klachten en het versterken van het netwerk tussen zorgprofessionals.</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11</a:t>
            </a:fld>
            <a:endParaRPr lang="nl-NL"/>
          </a:p>
        </p:txBody>
      </p:sp>
    </p:spTree>
    <p:extLst>
      <p:ext uri="{BB962C8B-B14F-4D97-AF65-F5344CB8AC3E}">
        <p14:creationId xmlns:p14="http://schemas.microsoft.com/office/powerpoint/2010/main" val="1406956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
Regelmatige ontmoetingen en kennisdeling tussen verschillende beroepsgroepen verbeteren de samenwerking en leiden tot een integrale en samenhangende benadering van GGZ-zorg.
Afbeeldingsbron: Microsoft 365 inhoudsbibliotheek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12</a:t>
            </a:fld>
            <a:endParaRPr lang="nl-NL"/>
          </a:p>
        </p:txBody>
      </p:sp>
    </p:spTree>
    <p:extLst>
      <p:ext uri="{BB962C8B-B14F-4D97-AF65-F5344CB8AC3E}">
        <p14:creationId xmlns:p14="http://schemas.microsoft.com/office/powerpoint/2010/main" val="3146418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
Scholing richt zich op het normaliseren van psychische klachten, zodat zorgprofessionals beter toegerust zijn om signalen te herkennen en passende, minder medische interventies toe te passen.
Afbeeldingsbron: Microsoft 365 inhoudsbibliotheek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13</a:t>
            </a:fld>
            <a:endParaRPr lang="nl-NL"/>
          </a:p>
        </p:txBody>
      </p:sp>
    </p:spTree>
    <p:extLst>
      <p:ext uri="{BB962C8B-B14F-4D97-AF65-F5344CB8AC3E}">
        <p14:creationId xmlns:p14="http://schemas.microsoft.com/office/powerpoint/2010/main" val="991408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Het zichtbaar en toegankelijk maken van het groepsaanbod, het inzetten van ervaringsdeskundigen en het overzichtelijk maken van welzijnsactiviteiten per wijk dragen bij aan het vergroten van de zorgtoegankelijkheid.</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14</a:t>
            </a:fld>
            <a:endParaRPr lang="nl-NL"/>
          </a:p>
        </p:txBody>
      </p:sp>
    </p:spTree>
    <p:extLst>
      <p:ext uri="{BB962C8B-B14F-4D97-AF65-F5344CB8AC3E}">
        <p14:creationId xmlns:p14="http://schemas.microsoft.com/office/powerpoint/2010/main" val="826454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
Het Groepenhuis en het groepsaanbod worden actief gepromoot en beter toegankelijk gemaakt zodat meer mensen kunnen profiteren van deze laagdrempelige ondersteuning en sociale verbinding.
Afbeeldingsbron: Microsoft 365 inhoudsbibliotheek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15</a:t>
            </a:fld>
            <a:endParaRPr lang="nl-NL"/>
          </a:p>
        </p:txBody>
      </p:sp>
    </p:spTree>
    <p:extLst>
      <p:ext uri="{BB962C8B-B14F-4D97-AF65-F5344CB8AC3E}">
        <p14:creationId xmlns:p14="http://schemas.microsoft.com/office/powerpoint/2010/main" val="3577249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
Een overzichtelijke kaart met het welzijnsaanbod en groepsactiviteiten per wijk of dorp helpt inwoners en professionals om snel passende ondersteuning te vinden en bevordert de participatie.
Afbeeldingsbron: Microsoft 365 inhoudsbibliotheek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16</a:t>
            </a:fld>
            <a:endParaRPr lang="nl-NL"/>
          </a:p>
        </p:txBody>
      </p:sp>
    </p:spTree>
    <p:extLst>
      <p:ext uri="{BB962C8B-B14F-4D97-AF65-F5344CB8AC3E}">
        <p14:creationId xmlns:p14="http://schemas.microsoft.com/office/powerpoint/2010/main" val="1908851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Actieve deelname aan regionale governance, de verkenning van een centraal verwijs- en toewijspunt en het voorkomen van versnippering zorgen voor betere afstemming en samenwerking in de GGZ op regionaal niveau.</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17</a:t>
            </a:fld>
            <a:endParaRPr lang="nl-NL"/>
          </a:p>
        </p:txBody>
      </p:sp>
    </p:spTree>
    <p:extLst>
      <p:ext uri="{BB962C8B-B14F-4D97-AF65-F5344CB8AC3E}">
        <p14:creationId xmlns:p14="http://schemas.microsoft.com/office/powerpoint/2010/main" val="3153801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
Door actieve betrokkenheid bij regionale samenwerkingsorganisaties zoals TPMZ en MGN wordt beleid en uitvoering beter op elkaar afgestemd en wordt de regionale samenwerking versterkt.
Afbeeldingsbron: Microsoft 365 inhoudsbibliotheek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18</a:t>
            </a:fld>
            <a:endParaRPr lang="nl-NL"/>
          </a:p>
        </p:txBody>
      </p:sp>
    </p:spTree>
    <p:extLst>
      <p:ext uri="{BB962C8B-B14F-4D97-AF65-F5344CB8AC3E}">
        <p14:creationId xmlns:p14="http://schemas.microsoft.com/office/powerpoint/2010/main" val="10154727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
Door heldere afspraken en gezamenlijke verantwoordelijkheid wordt samenwerking geborgd en wordt versnippering van zorgaanbod en -processen voorkomen, wat de kwaliteit van zorg verhoogt.
Afbeeldingsbron: Microsoft 365 inhoudsbibliotheek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19</a:t>
            </a:fld>
            <a:endParaRPr lang="nl-NL"/>
          </a:p>
        </p:txBody>
      </p:sp>
    </p:spTree>
    <p:extLst>
      <p:ext uri="{BB962C8B-B14F-4D97-AF65-F5344CB8AC3E}">
        <p14:creationId xmlns:p14="http://schemas.microsoft.com/office/powerpoint/2010/main" val="702946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
---
Het onderzoeken van de mogelijkheid voor een centraal punt waar verwijs- en toewijzingsprocessen worden gebundeld, draagt bij aan efficiëntere doorstroming binnen de GGZ.
Afbeeldingsbron: Microsoft 365 inhoudsbibliotheek
</a:t>
            </a:r>
          </a:p>
        </p:txBody>
      </p:sp>
      <p:sp>
        <p:nvSpPr>
          <p:cNvPr id="4" name="Tijdelijke aanduiding voor dianummer 3"/>
          <p:cNvSpPr>
            <a:spLocks noGrp="1"/>
          </p:cNvSpPr>
          <p:nvPr>
            <p:ph type="sldNum" sz="quarter" idx="5"/>
          </p:nvPr>
        </p:nvSpPr>
        <p:spPr/>
        <p:txBody>
          <a:bodyPr/>
          <a:lstStyle/>
          <a:p>
            <a:fld id="{72D783C6-6FE5-488C-A62B-2BAD4D519F7A}" type="slidenum">
              <a:rPr lang="nl-NL" smtClean="0"/>
              <a:t>20</a:t>
            </a:fld>
            <a:endParaRPr lang="nl-NL"/>
          </a:p>
        </p:txBody>
      </p:sp>
    </p:spTree>
    <p:extLst>
      <p:ext uri="{BB962C8B-B14F-4D97-AF65-F5344CB8AC3E}">
        <p14:creationId xmlns:p14="http://schemas.microsoft.com/office/powerpoint/2010/main" val="1543798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2171E-E5C5-E697-537F-BF79D4D6165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D74B16C-7FEE-184D-448A-99A1C8F23AF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63A11D4-FE19-BC4B-93D7-8FC0490EAFD1}"/>
              </a:ext>
            </a:extLst>
          </p:cNvPr>
          <p:cNvSpPr>
            <a:spLocks noGrp="1"/>
          </p:cNvSpPr>
          <p:nvPr>
            <p:ph type="body" idx="1"/>
          </p:nvPr>
        </p:nvSpPr>
        <p:spPr/>
        <p:txBody>
          <a:bodyPr/>
          <a:lstStyle/>
          <a:p>
            <a:r>
              <a:rPr lang="nl-NL"/>
              <a:t>Actieve deelname aan regionale governance, de verkenning van een centraal verwijs- en toewijspunt en het voorkomen van versnippering zorgen voor betere afstemming en samenwerking in de GGZ op regionaal niveau.</a:t>
            </a:r>
          </a:p>
        </p:txBody>
      </p:sp>
      <p:sp>
        <p:nvSpPr>
          <p:cNvPr id="4" name="Tijdelijke aanduiding voor dianummer 3">
            <a:extLst>
              <a:ext uri="{FF2B5EF4-FFF2-40B4-BE49-F238E27FC236}">
                <a16:creationId xmlns:a16="http://schemas.microsoft.com/office/drawing/2014/main" id="{E9C1DA88-22A5-C403-EAC5-A1A4B3DE2A01}"/>
              </a:ext>
            </a:extLst>
          </p:cNvPr>
          <p:cNvSpPr>
            <a:spLocks noGrp="1"/>
          </p:cNvSpPr>
          <p:nvPr>
            <p:ph type="sldNum" sz="quarter" idx="5"/>
          </p:nvPr>
        </p:nvSpPr>
        <p:spPr/>
        <p:txBody>
          <a:bodyPr/>
          <a:lstStyle/>
          <a:p>
            <a:fld id="{72D783C6-6FE5-488C-A62B-2BAD4D519F7A}" type="slidenum">
              <a:rPr lang="nl-NL" smtClean="0"/>
              <a:t>21</a:t>
            </a:fld>
            <a:endParaRPr lang="nl-NL"/>
          </a:p>
        </p:txBody>
      </p:sp>
    </p:spTree>
    <p:extLst>
      <p:ext uri="{BB962C8B-B14F-4D97-AF65-F5344CB8AC3E}">
        <p14:creationId xmlns:p14="http://schemas.microsoft.com/office/powerpoint/2010/main" val="1721645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Afbeeldingsbron: Microsoft 365 inhoudsbibliotheek
De psychische gezondheid van jongeren staat onder druk door stress, prestatiedruk en sociale uitsluiting. Medrie signaleert problemen vroeg en grijpt snel in. Er wordt samengewerkt met wijkpartners zoals SWT, CJG, scholen en jeugd-ggz, en er wordt gekeken naar groepsaanpakken, preventie en inzet van ervaringsdeskundigen voor jongeren.</a:t>
            </a:r>
          </a:p>
        </p:txBody>
      </p:sp>
      <p:sp>
        <p:nvSpPr>
          <p:cNvPr id="4" name="Tijdelijke aanduiding voor dianummer 3"/>
          <p:cNvSpPr>
            <a:spLocks noGrp="1"/>
          </p:cNvSpPr>
          <p:nvPr>
            <p:ph type="sldNum" sz="quarter" idx="5"/>
          </p:nvPr>
        </p:nvSpPr>
        <p:spPr/>
        <p:txBody>
          <a:bodyPr/>
          <a:lstStyle/>
          <a:p>
            <a:fld id="{AAB0A9BF-4FB4-4CAB-BE77-73C1EAB69F45}" type="slidenum">
              <a:rPr lang="nl-NL" smtClean="0"/>
              <a:t>23</a:t>
            </a:fld>
            <a:endParaRPr lang="nl-NL"/>
          </a:p>
        </p:txBody>
      </p:sp>
    </p:spTree>
    <p:extLst>
      <p:ext uri="{BB962C8B-B14F-4D97-AF65-F5344CB8AC3E}">
        <p14:creationId xmlns:p14="http://schemas.microsoft.com/office/powerpoint/2010/main" val="1850729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707282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458046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448245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638042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439938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944839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51498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068357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883583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220272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204237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0612606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pxhere.com/nl/photo/487343" TargetMode="External"/><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picpedia.org/chalkboard/c/crisis.html" TargetMode="External"/><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D9E2205-2A6D-B729-E111-F4BE9DAD4ED4}"/>
              </a:ext>
            </a:extLst>
          </p:cNvPr>
          <p:cNvSpPr>
            <a:spLocks noGrp="1"/>
          </p:cNvSpPr>
          <p:nvPr>
            <p:ph type="ctrTitle"/>
          </p:nvPr>
        </p:nvSpPr>
        <p:spPr>
          <a:xfrm>
            <a:off x="960120" y="480060"/>
            <a:ext cx="10039240" cy="5839003"/>
          </a:xfrm>
        </p:spPr>
        <p:txBody>
          <a:bodyPr>
            <a:normAutofit/>
          </a:bodyPr>
          <a:lstStyle/>
          <a:p>
            <a:pPr algn="l">
              <a:lnSpc>
                <a:spcPct val="90000"/>
              </a:lnSpc>
            </a:pPr>
            <a:r>
              <a:rPr lang="nl-NL" sz="8400"/>
              <a:t>Concrete acties uit het programmaplan GGZ voor versterking van zorg en samenwerking</a:t>
            </a:r>
          </a:p>
        </p:txBody>
      </p:sp>
      <p:sp>
        <p:nvSpPr>
          <p:cNvPr id="3" name="Ondertitel 2">
            <a:extLst>
              <a:ext uri="{FF2B5EF4-FFF2-40B4-BE49-F238E27FC236}">
                <a16:creationId xmlns:a16="http://schemas.microsoft.com/office/drawing/2014/main" id="{056218AF-6916-4D8A-18C4-3573D3985CC4}"/>
              </a:ext>
            </a:extLst>
          </p:cNvPr>
          <p:cNvSpPr>
            <a:spLocks noGrp="1"/>
          </p:cNvSpPr>
          <p:nvPr>
            <p:ph type="subTitle" idx="1"/>
          </p:nvPr>
        </p:nvSpPr>
        <p:spPr>
          <a:xfrm>
            <a:off x="960120" y="6946741"/>
            <a:ext cx="10039240" cy="2354229"/>
          </a:xfrm>
        </p:spPr>
        <p:txBody>
          <a:bodyPr>
            <a:normAutofit/>
          </a:bodyPr>
          <a:lstStyle/>
          <a:p>
            <a:pPr algn="l"/>
            <a:r>
              <a:rPr lang="nl-NL"/>
              <a:t>Innovaties en samenwerking voor betere geestelijke gezondheidszorg</a:t>
            </a:r>
          </a:p>
        </p:txBody>
      </p:sp>
      <p:sp>
        <p:nvSpPr>
          <p:cNvPr id="15"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843" y="6613900"/>
            <a:ext cx="6365383" cy="27432"/>
          </a:xfrm>
          <a:custGeom>
            <a:avLst/>
            <a:gdLst>
              <a:gd name="connsiteX0" fmla="*/ 0 w 6365383"/>
              <a:gd name="connsiteY0" fmla="*/ 0 h 27432"/>
              <a:gd name="connsiteX1" fmla="*/ 636538 w 6365383"/>
              <a:gd name="connsiteY1" fmla="*/ 0 h 27432"/>
              <a:gd name="connsiteX2" fmla="*/ 1273077 w 6365383"/>
              <a:gd name="connsiteY2" fmla="*/ 0 h 27432"/>
              <a:gd name="connsiteX3" fmla="*/ 1909615 w 6365383"/>
              <a:gd name="connsiteY3" fmla="*/ 0 h 27432"/>
              <a:gd name="connsiteX4" fmla="*/ 2673461 w 6365383"/>
              <a:gd name="connsiteY4" fmla="*/ 0 h 27432"/>
              <a:gd name="connsiteX5" fmla="*/ 3373653 w 6365383"/>
              <a:gd name="connsiteY5" fmla="*/ 0 h 27432"/>
              <a:gd name="connsiteX6" fmla="*/ 3819230 w 6365383"/>
              <a:gd name="connsiteY6" fmla="*/ 0 h 27432"/>
              <a:gd name="connsiteX7" fmla="*/ 4392114 w 6365383"/>
              <a:gd name="connsiteY7" fmla="*/ 0 h 27432"/>
              <a:gd name="connsiteX8" fmla="*/ 5155960 w 6365383"/>
              <a:gd name="connsiteY8" fmla="*/ 0 h 27432"/>
              <a:gd name="connsiteX9" fmla="*/ 5792499 w 6365383"/>
              <a:gd name="connsiteY9" fmla="*/ 0 h 27432"/>
              <a:gd name="connsiteX10" fmla="*/ 6365383 w 6365383"/>
              <a:gd name="connsiteY10" fmla="*/ 0 h 27432"/>
              <a:gd name="connsiteX11" fmla="*/ 6365383 w 6365383"/>
              <a:gd name="connsiteY11" fmla="*/ 27432 h 27432"/>
              <a:gd name="connsiteX12" fmla="*/ 5856152 w 6365383"/>
              <a:gd name="connsiteY12" fmla="*/ 27432 h 27432"/>
              <a:gd name="connsiteX13" fmla="*/ 5092306 w 6365383"/>
              <a:gd name="connsiteY13" fmla="*/ 27432 h 27432"/>
              <a:gd name="connsiteX14" fmla="*/ 4583076 w 6365383"/>
              <a:gd name="connsiteY14" fmla="*/ 27432 h 27432"/>
              <a:gd name="connsiteX15" fmla="*/ 4137499 w 6365383"/>
              <a:gd name="connsiteY15" fmla="*/ 27432 h 27432"/>
              <a:gd name="connsiteX16" fmla="*/ 3691922 w 6365383"/>
              <a:gd name="connsiteY16" fmla="*/ 27432 h 27432"/>
              <a:gd name="connsiteX17" fmla="*/ 2991730 w 6365383"/>
              <a:gd name="connsiteY17" fmla="*/ 27432 h 27432"/>
              <a:gd name="connsiteX18" fmla="*/ 2546153 w 6365383"/>
              <a:gd name="connsiteY18" fmla="*/ 27432 h 27432"/>
              <a:gd name="connsiteX19" fmla="*/ 1909615 w 6365383"/>
              <a:gd name="connsiteY19" fmla="*/ 27432 h 27432"/>
              <a:gd name="connsiteX20" fmla="*/ 1400384 w 6365383"/>
              <a:gd name="connsiteY20" fmla="*/ 27432 h 27432"/>
              <a:gd name="connsiteX21" fmla="*/ 763846 w 6365383"/>
              <a:gd name="connsiteY21" fmla="*/ 27432 h 27432"/>
              <a:gd name="connsiteX22" fmla="*/ 0 w 6365383"/>
              <a:gd name="connsiteY22" fmla="*/ 27432 h 27432"/>
              <a:gd name="connsiteX23" fmla="*/ 0 w 6365383"/>
              <a:gd name="connsiteY23"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65383" h="27432" fill="none" extrusionOk="0">
                <a:moveTo>
                  <a:pt x="0" y="0"/>
                </a:moveTo>
                <a:cubicBezTo>
                  <a:pt x="305169" y="21509"/>
                  <a:pt x="334704" y="-24261"/>
                  <a:pt x="636538" y="0"/>
                </a:cubicBezTo>
                <a:cubicBezTo>
                  <a:pt x="938372" y="24261"/>
                  <a:pt x="1068606" y="2269"/>
                  <a:pt x="1273077" y="0"/>
                </a:cubicBezTo>
                <a:cubicBezTo>
                  <a:pt x="1477548" y="-2269"/>
                  <a:pt x="1738189" y="6272"/>
                  <a:pt x="1909615" y="0"/>
                </a:cubicBezTo>
                <a:cubicBezTo>
                  <a:pt x="2081041" y="-6272"/>
                  <a:pt x="2377015" y="16623"/>
                  <a:pt x="2673461" y="0"/>
                </a:cubicBezTo>
                <a:cubicBezTo>
                  <a:pt x="2969907" y="-16623"/>
                  <a:pt x="3126114" y="13194"/>
                  <a:pt x="3373653" y="0"/>
                </a:cubicBezTo>
                <a:cubicBezTo>
                  <a:pt x="3621192" y="-13194"/>
                  <a:pt x="3704499" y="9486"/>
                  <a:pt x="3819230" y="0"/>
                </a:cubicBezTo>
                <a:cubicBezTo>
                  <a:pt x="3933961" y="-9486"/>
                  <a:pt x="4142691" y="-8221"/>
                  <a:pt x="4392114" y="0"/>
                </a:cubicBezTo>
                <a:cubicBezTo>
                  <a:pt x="4641537" y="8221"/>
                  <a:pt x="4974506" y="12257"/>
                  <a:pt x="5155960" y="0"/>
                </a:cubicBezTo>
                <a:cubicBezTo>
                  <a:pt x="5337414" y="-12257"/>
                  <a:pt x="5585731" y="-22537"/>
                  <a:pt x="5792499" y="0"/>
                </a:cubicBezTo>
                <a:cubicBezTo>
                  <a:pt x="5999267" y="22537"/>
                  <a:pt x="6164726" y="7303"/>
                  <a:pt x="6365383" y="0"/>
                </a:cubicBezTo>
                <a:cubicBezTo>
                  <a:pt x="6365125" y="7487"/>
                  <a:pt x="6364462" y="19984"/>
                  <a:pt x="6365383" y="27432"/>
                </a:cubicBezTo>
                <a:cubicBezTo>
                  <a:pt x="6132222" y="28304"/>
                  <a:pt x="6011986" y="2071"/>
                  <a:pt x="5856152" y="27432"/>
                </a:cubicBezTo>
                <a:cubicBezTo>
                  <a:pt x="5700318" y="52793"/>
                  <a:pt x="5410732" y="5357"/>
                  <a:pt x="5092306" y="27432"/>
                </a:cubicBezTo>
                <a:cubicBezTo>
                  <a:pt x="4773880" y="49507"/>
                  <a:pt x="4705351" y="6645"/>
                  <a:pt x="4583076" y="27432"/>
                </a:cubicBezTo>
                <a:cubicBezTo>
                  <a:pt x="4460801" y="48220"/>
                  <a:pt x="4239915" y="42209"/>
                  <a:pt x="4137499" y="27432"/>
                </a:cubicBezTo>
                <a:cubicBezTo>
                  <a:pt x="4035083" y="12655"/>
                  <a:pt x="3883665" y="32012"/>
                  <a:pt x="3691922" y="27432"/>
                </a:cubicBezTo>
                <a:cubicBezTo>
                  <a:pt x="3500179" y="22852"/>
                  <a:pt x="3265830" y="-126"/>
                  <a:pt x="2991730" y="27432"/>
                </a:cubicBezTo>
                <a:cubicBezTo>
                  <a:pt x="2717630" y="54990"/>
                  <a:pt x="2757122" y="34407"/>
                  <a:pt x="2546153" y="27432"/>
                </a:cubicBezTo>
                <a:cubicBezTo>
                  <a:pt x="2335184" y="20457"/>
                  <a:pt x="2107331" y="58889"/>
                  <a:pt x="1909615" y="27432"/>
                </a:cubicBezTo>
                <a:cubicBezTo>
                  <a:pt x="1711899" y="-4025"/>
                  <a:pt x="1634641" y="48316"/>
                  <a:pt x="1400384" y="27432"/>
                </a:cubicBezTo>
                <a:cubicBezTo>
                  <a:pt x="1166127" y="6548"/>
                  <a:pt x="1068288" y="15776"/>
                  <a:pt x="763846" y="27432"/>
                </a:cubicBezTo>
                <a:cubicBezTo>
                  <a:pt x="459404" y="39088"/>
                  <a:pt x="170017" y="14515"/>
                  <a:pt x="0" y="27432"/>
                </a:cubicBezTo>
                <a:cubicBezTo>
                  <a:pt x="-14" y="18173"/>
                  <a:pt x="-517" y="8990"/>
                  <a:pt x="0" y="0"/>
                </a:cubicBezTo>
                <a:close/>
              </a:path>
              <a:path w="6365383" h="27432" stroke="0" extrusionOk="0">
                <a:moveTo>
                  <a:pt x="0" y="0"/>
                </a:moveTo>
                <a:cubicBezTo>
                  <a:pt x="114610" y="-2215"/>
                  <a:pt x="340315" y="12554"/>
                  <a:pt x="572884" y="0"/>
                </a:cubicBezTo>
                <a:cubicBezTo>
                  <a:pt x="805453" y="-12554"/>
                  <a:pt x="832891" y="-10424"/>
                  <a:pt x="1018461" y="0"/>
                </a:cubicBezTo>
                <a:cubicBezTo>
                  <a:pt x="1204031" y="10424"/>
                  <a:pt x="1590875" y="8682"/>
                  <a:pt x="1782307" y="0"/>
                </a:cubicBezTo>
                <a:cubicBezTo>
                  <a:pt x="1973739" y="-8682"/>
                  <a:pt x="2150876" y="5508"/>
                  <a:pt x="2355192" y="0"/>
                </a:cubicBezTo>
                <a:cubicBezTo>
                  <a:pt x="2559508" y="-5508"/>
                  <a:pt x="2790194" y="26965"/>
                  <a:pt x="2928076" y="0"/>
                </a:cubicBezTo>
                <a:cubicBezTo>
                  <a:pt x="3065958" y="-26965"/>
                  <a:pt x="3321537" y="819"/>
                  <a:pt x="3691922" y="0"/>
                </a:cubicBezTo>
                <a:cubicBezTo>
                  <a:pt x="4062307" y="-819"/>
                  <a:pt x="4072238" y="-15327"/>
                  <a:pt x="4201153" y="0"/>
                </a:cubicBezTo>
                <a:cubicBezTo>
                  <a:pt x="4330068" y="15327"/>
                  <a:pt x="4772079" y="-35646"/>
                  <a:pt x="4964999" y="0"/>
                </a:cubicBezTo>
                <a:cubicBezTo>
                  <a:pt x="5157919" y="35646"/>
                  <a:pt x="5543915" y="6802"/>
                  <a:pt x="5728845" y="0"/>
                </a:cubicBezTo>
                <a:cubicBezTo>
                  <a:pt x="5913775" y="-6802"/>
                  <a:pt x="6142952" y="-21408"/>
                  <a:pt x="6365383" y="0"/>
                </a:cubicBezTo>
                <a:cubicBezTo>
                  <a:pt x="6364552" y="6329"/>
                  <a:pt x="6365787" y="16858"/>
                  <a:pt x="6365383" y="27432"/>
                </a:cubicBezTo>
                <a:cubicBezTo>
                  <a:pt x="6176931" y="320"/>
                  <a:pt x="5998736" y="11244"/>
                  <a:pt x="5665191" y="27432"/>
                </a:cubicBezTo>
                <a:cubicBezTo>
                  <a:pt x="5331646" y="43620"/>
                  <a:pt x="5198011" y="28615"/>
                  <a:pt x="4901345" y="27432"/>
                </a:cubicBezTo>
                <a:cubicBezTo>
                  <a:pt x="4604679" y="26249"/>
                  <a:pt x="4422931" y="40617"/>
                  <a:pt x="4137499" y="27432"/>
                </a:cubicBezTo>
                <a:cubicBezTo>
                  <a:pt x="3852067" y="14247"/>
                  <a:pt x="3861939" y="26581"/>
                  <a:pt x="3628268" y="27432"/>
                </a:cubicBezTo>
                <a:cubicBezTo>
                  <a:pt x="3394597" y="28283"/>
                  <a:pt x="3171361" y="44132"/>
                  <a:pt x="2991730" y="27432"/>
                </a:cubicBezTo>
                <a:cubicBezTo>
                  <a:pt x="2812099" y="10732"/>
                  <a:pt x="2469344" y="24737"/>
                  <a:pt x="2227884" y="27432"/>
                </a:cubicBezTo>
                <a:cubicBezTo>
                  <a:pt x="1986424" y="30127"/>
                  <a:pt x="1748067" y="6359"/>
                  <a:pt x="1591346" y="27432"/>
                </a:cubicBezTo>
                <a:cubicBezTo>
                  <a:pt x="1434625" y="48505"/>
                  <a:pt x="1307456" y="39663"/>
                  <a:pt x="1145769" y="27432"/>
                </a:cubicBezTo>
                <a:cubicBezTo>
                  <a:pt x="984082" y="15201"/>
                  <a:pt x="800279" y="41647"/>
                  <a:pt x="636538" y="27432"/>
                </a:cubicBezTo>
                <a:cubicBezTo>
                  <a:pt x="472797" y="13217"/>
                  <a:pt x="160022" y="2213"/>
                  <a:pt x="0" y="27432"/>
                </a:cubicBezTo>
                <a:cubicBezTo>
                  <a:pt x="-177" y="19307"/>
                  <a:pt x="-1145" y="917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descr="Afbeelding met tekst, poster, Lettertype, grafische vormgeving&#10;&#10;Door AI gegenereerde inhoud is mogelijk onjuist.">
            <a:extLst>
              <a:ext uri="{FF2B5EF4-FFF2-40B4-BE49-F238E27FC236}">
                <a16:creationId xmlns:a16="http://schemas.microsoft.com/office/drawing/2014/main" id="{CF44546D-13E0-5D30-88E5-8BC5116742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5531" y="0"/>
            <a:ext cx="7275497" cy="10287000"/>
          </a:xfrm>
          <a:prstGeom prst="rect">
            <a:avLst/>
          </a:prstGeom>
        </p:spPr>
      </p:pic>
    </p:spTree>
    <p:extLst>
      <p:ext uri="{BB962C8B-B14F-4D97-AF65-F5344CB8AC3E}">
        <p14:creationId xmlns:p14="http://schemas.microsoft.com/office/powerpoint/2010/main" val="2795922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815975" y="4888073"/>
            <a:ext cx="6720840" cy="27432"/>
          </a:xfrm>
          <a:custGeom>
            <a:avLst/>
            <a:gdLst>
              <a:gd name="connsiteX0" fmla="*/ 0 w 6720840"/>
              <a:gd name="connsiteY0" fmla="*/ 0 h 27432"/>
              <a:gd name="connsiteX1" fmla="*/ 672084 w 6720840"/>
              <a:gd name="connsiteY1" fmla="*/ 0 h 27432"/>
              <a:gd name="connsiteX2" fmla="*/ 1344168 w 6720840"/>
              <a:gd name="connsiteY2" fmla="*/ 0 h 27432"/>
              <a:gd name="connsiteX3" fmla="*/ 2016252 w 6720840"/>
              <a:gd name="connsiteY3" fmla="*/ 0 h 27432"/>
              <a:gd name="connsiteX4" fmla="*/ 2822753 w 6720840"/>
              <a:gd name="connsiteY4" fmla="*/ 0 h 27432"/>
              <a:gd name="connsiteX5" fmla="*/ 3562045 w 6720840"/>
              <a:gd name="connsiteY5" fmla="*/ 0 h 27432"/>
              <a:gd name="connsiteX6" fmla="*/ 4032504 w 6720840"/>
              <a:gd name="connsiteY6" fmla="*/ 0 h 27432"/>
              <a:gd name="connsiteX7" fmla="*/ 4637380 w 6720840"/>
              <a:gd name="connsiteY7" fmla="*/ 0 h 27432"/>
              <a:gd name="connsiteX8" fmla="*/ 5443880 w 6720840"/>
              <a:gd name="connsiteY8" fmla="*/ 0 h 27432"/>
              <a:gd name="connsiteX9" fmla="*/ 6115964 w 6720840"/>
              <a:gd name="connsiteY9" fmla="*/ 0 h 27432"/>
              <a:gd name="connsiteX10" fmla="*/ 6720840 w 6720840"/>
              <a:gd name="connsiteY10" fmla="*/ 0 h 27432"/>
              <a:gd name="connsiteX11" fmla="*/ 6720840 w 6720840"/>
              <a:gd name="connsiteY11" fmla="*/ 27432 h 27432"/>
              <a:gd name="connsiteX12" fmla="*/ 6183173 w 6720840"/>
              <a:gd name="connsiteY12" fmla="*/ 27432 h 27432"/>
              <a:gd name="connsiteX13" fmla="*/ 5376672 w 6720840"/>
              <a:gd name="connsiteY13" fmla="*/ 27432 h 27432"/>
              <a:gd name="connsiteX14" fmla="*/ 4839005 w 6720840"/>
              <a:gd name="connsiteY14" fmla="*/ 27432 h 27432"/>
              <a:gd name="connsiteX15" fmla="*/ 4368546 w 6720840"/>
              <a:gd name="connsiteY15" fmla="*/ 27432 h 27432"/>
              <a:gd name="connsiteX16" fmla="*/ 3898087 w 6720840"/>
              <a:gd name="connsiteY16" fmla="*/ 27432 h 27432"/>
              <a:gd name="connsiteX17" fmla="*/ 3158795 w 6720840"/>
              <a:gd name="connsiteY17" fmla="*/ 27432 h 27432"/>
              <a:gd name="connsiteX18" fmla="*/ 2688336 w 6720840"/>
              <a:gd name="connsiteY18" fmla="*/ 27432 h 27432"/>
              <a:gd name="connsiteX19" fmla="*/ 2016252 w 6720840"/>
              <a:gd name="connsiteY19" fmla="*/ 27432 h 27432"/>
              <a:gd name="connsiteX20" fmla="*/ 1478585 w 6720840"/>
              <a:gd name="connsiteY20" fmla="*/ 27432 h 27432"/>
              <a:gd name="connsiteX21" fmla="*/ 806501 w 6720840"/>
              <a:gd name="connsiteY21" fmla="*/ 27432 h 27432"/>
              <a:gd name="connsiteX22" fmla="*/ 0 w 6720840"/>
              <a:gd name="connsiteY22" fmla="*/ 27432 h 27432"/>
              <a:gd name="connsiteX23" fmla="*/ 0 w 6720840"/>
              <a:gd name="connsiteY23"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20840" h="27432" fill="none" extrusionOk="0">
                <a:moveTo>
                  <a:pt x="0" y="0"/>
                </a:moveTo>
                <a:cubicBezTo>
                  <a:pt x="230225" y="22712"/>
                  <a:pt x="497837" y="-22454"/>
                  <a:pt x="672084" y="0"/>
                </a:cubicBezTo>
                <a:cubicBezTo>
                  <a:pt x="846331" y="22454"/>
                  <a:pt x="1065787" y="7145"/>
                  <a:pt x="1344168" y="0"/>
                </a:cubicBezTo>
                <a:cubicBezTo>
                  <a:pt x="1622549" y="-7145"/>
                  <a:pt x="1727735" y="19685"/>
                  <a:pt x="2016252" y="0"/>
                </a:cubicBezTo>
                <a:cubicBezTo>
                  <a:pt x="2304769" y="-19685"/>
                  <a:pt x="2474481" y="18666"/>
                  <a:pt x="2822753" y="0"/>
                </a:cubicBezTo>
                <a:cubicBezTo>
                  <a:pt x="3171025" y="-18666"/>
                  <a:pt x="3328492" y="-4011"/>
                  <a:pt x="3562045" y="0"/>
                </a:cubicBezTo>
                <a:cubicBezTo>
                  <a:pt x="3795598" y="4011"/>
                  <a:pt x="3934344" y="18190"/>
                  <a:pt x="4032504" y="0"/>
                </a:cubicBezTo>
                <a:cubicBezTo>
                  <a:pt x="4130664" y="-18190"/>
                  <a:pt x="4364758" y="-5129"/>
                  <a:pt x="4637380" y="0"/>
                </a:cubicBezTo>
                <a:cubicBezTo>
                  <a:pt x="4910002" y="5129"/>
                  <a:pt x="5217194" y="-8463"/>
                  <a:pt x="5443880" y="0"/>
                </a:cubicBezTo>
                <a:cubicBezTo>
                  <a:pt x="5670566" y="8463"/>
                  <a:pt x="5966429" y="-893"/>
                  <a:pt x="6115964" y="0"/>
                </a:cubicBezTo>
                <a:cubicBezTo>
                  <a:pt x="6265499" y="893"/>
                  <a:pt x="6595925" y="-18622"/>
                  <a:pt x="6720840" y="0"/>
                </a:cubicBezTo>
                <a:cubicBezTo>
                  <a:pt x="6720582" y="7487"/>
                  <a:pt x="6719919" y="19984"/>
                  <a:pt x="6720840" y="27432"/>
                </a:cubicBezTo>
                <a:cubicBezTo>
                  <a:pt x="6498484" y="41642"/>
                  <a:pt x="6403740" y="11820"/>
                  <a:pt x="6183173" y="27432"/>
                </a:cubicBezTo>
                <a:cubicBezTo>
                  <a:pt x="5962606" y="43044"/>
                  <a:pt x="5588173" y="23028"/>
                  <a:pt x="5376672" y="27432"/>
                </a:cubicBezTo>
                <a:cubicBezTo>
                  <a:pt x="5165171" y="31836"/>
                  <a:pt x="4976332" y="28258"/>
                  <a:pt x="4839005" y="27432"/>
                </a:cubicBezTo>
                <a:cubicBezTo>
                  <a:pt x="4701678" y="26606"/>
                  <a:pt x="4496355" y="47443"/>
                  <a:pt x="4368546" y="27432"/>
                </a:cubicBezTo>
                <a:cubicBezTo>
                  <a:pt x="4240737" y="7421"/>
                  <a:pt x="4061284" y="13951"/>
                  <a:pt x="3898087" y="27432"/>
                </a:cubicBezTo>
                <a:cubicBezTo>
                  <a:pt x="3734890" y="40913"/>
                  <a:pt x="3502915" y="13124"/>
                  <a:pt x="3158795" y="27432"/>
                </a:cubicBezTo>
                <a:cubicBezTo>
                  <a:pt x="2814675" y="41740"/>
                  <a:pt x="2835392" y="27235"/>
                  <a:pt x="2688336" y="27432"/>
                </a:cubicBezTo>
                <a:cubicBezTo>
                  <a:pt x="2541280" y="27629"/>
                  <a:pt x="2307706" y="60476"/>
                  <a:pt x="2016252" y="27432"/>
                </a:cubicBezTo>
                <a:cubicBezTo>
                  <a:pt x="1724798" y="-5612"/>
                  <a:pt x="1733667" y="27732"/>
                  <a:pt x="1478585" y="27432"/>
                </a:cubicBezTo>
                <a:cubicBezTo>
                  <a:pt x="1223503" y="27132"/>
                  <a:pt x="1078527" y="31851"/>
                  <a:pt x="806501" y="27432"/>
                </a:cubicBezTo>
                <a:cubicBezTo>
                  <a:pt x="534475" y="23013"/>
                  <a:pt x="221411" y="-1678"/>
                  <a:pt x="0" y="27432"/>
                </a:cubicBezTo>
                <a:cubicBezTo>
                  <a:pt x="-14" y="18173"/>
                  <a:pt x="-517" y="8990"/>
                  <a:pt x="0" y="0"/>
                </a:cubicBezTo>
                <a:close/>
              </a:path>
              <a:path w="6720840" h="27432" stroke="0" extrusionOk="0">
                <a:moveTo>
                  <a:pt x="0" y="0"/>
                </a:moveTo>
                <a:cubicBezTo>
                  <a:pt x="124531" y="-22389"/>
                  <a:pt x="354282" y="5467"/>
                  <a:pt x="604876" y="0"/>
                </a:cubicBezTo>
                <a:cubicBezTo>
                  <a:pt x="855470" y="-5467"/>
                  <a:pt x="967013" y="22460"/>
                  <a:pt x="1075334" y="0"/>
                </a:cubicBezTo>
                <a:cubicBezTo>
                  <a:pt x="1183655" y="-22460"/>
                  <a:pt x="1610061" y="34787"/>
                  <a:pt x="1881835" y="0"/>
                </a:cubicBezTo>
                <a:cubicBezTo>
                  <a:pt x="2153609" y="-34787"/>
                  <a:pt x="2307152" y="13752"/>
                  <a:pt x="2486711" y="0"/>
                </a:cubicBezTo>
                <a:cubicBezTo>
                  <a:pt x="2666270" y="-13752"/>
                  <a:pt x="2890091" y="-12576"/>
                  <a:pt x="3091586" y="0"/>
                </a:cubicBezTo>
                <a:cubicBezTo>
                  <a:pt x="3293082" y="12576"/>
                  <a:pt x="3715287" y="-3114"/>
                  <a:pt x="3898087" y="0"/>
                </a:cubicBezTo>
                <a:cubicBezTo>
                  <a:pt x="4080887" y="3114"/>
                  <a:pt x="4270844" y="15240"/>
                  <a:pt x="4435754" y="0"/>
                </a:cubicBezTo>
                <a:cubicBezTo>
                  <a:pt x="4600664" y="-15240"/>
                  <a:pt x="4997045" y="-22440"/>
                  <a:pt x="5242255" y="0"/>
                </a:cubicBezTo>
                <a:cubicBezTo>
                  <a:pt x="5487465" y="22440"/>
                  <a:pt x="5701832" y="1667"/>
                  <a:pt x="6048756" y="0"/>
                </a:cubicBezTo>
                <a:cubicBezTo>
                  <a:pt x="6395680" y="-1667"/>
                  <a:pt x="6436180" y="8118"/>
                  <a:pt x="6720840" y="0"/>
                </a:cubicBezTo>
                <a:cubicBezTo>
                  <a:pt x="6720009" y="6329"/>
                  <a:pt x="6721244" y="16858"/>
                  <a:pt x="6720840" y="27432"/>
                </a:cubicBezTo>
                <a:cubicBezTo>
                  <a:pt x="6355819" y="6368"/>
                  <a:pt x="6238603" y="9637"/>
                  <a:pt x="5981548" y="27432"/>
                </a:cubicBezTo>
                <a:cubicBezTo>
                  <a:pt x="5724493" y="45227"/>
                  <a:pt x="5501077" y="1054"/>
                  <a:pt x="5175047" y="27432"/>
                </a:cubicBezTo>
                <a:cubicBezTo>
                  <a:pt x="4849017" y="53810"/>
                  <a:pt x="4559292" y="-3445"/>
                  <a:pt x="4368546" y="27432"/>
                </a:cubicBezTo>
                <a:cubicBezTo>
                  <a:pt x="4177800" y="58309"/>
                  <a:pt x="4094337" y="39926"/>
                  <a:pt x="3830879" y="27432"/>
                </a:cubicBezTo>
                <a:cubicBezTo>
                  <a:pt x="3567421" y="14938"/>
                  <a:pt x="3376102" y="1847"/>
                  <a:pt x="3158795" y="27432"/>
                </a:cubicBezTo>
                <a:cubicBezTo>
                  <a:pt x="2941488" y="53017"/>
                  <a:pt x="2565542" y="53678"/>
                  <a:pt x="2352294" y="27432"/>
                </a:cubicBezTo>
                <a:cubicBezTo>
                  <a:pt x="2139046" y="1186"/>
                  <a:pt x="1869687" y="11507"/>
                  <a:pt x="1680210" y="27432"/>
                </a:cubicBezTo>
                <a:cubicBezTo>
                  <a:pt x="1490733" y="43357"/>
                  <a:pt x="1411517" y="33447"/>
                  <a:pt x="1209751" y="27432"/>
                </a:cubicBezTo>
                <a:cubicBezTo>
                  <a:pt x="1007985" y="21417"/>
                  <a:pt x="885144" y="31673"/>
                  <a:pt x="672084" y="27432"/>
                </a:cubicBezTo>
                <a:cubicBezTo>
                  <a:pt x="459024" y="23191"/>
                  <a:pt x="153553" y="25175"/>
                  <a:pt x="0" y="27432"/>
                </a:cubicBezTo>
                <a:cubicBezTo>
                  <a:pt x="-177" y="19307"/>
                  <a:pt x="-1145" y="917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vak 2">
            <a:extLst>
              <a:ext uri="{FF2B5EF4-FFF2-40B4-BE49-F238E27FC236}">
                <a16:creationId xmlns:a16="http://schemas.microsoft.com/office/drawing/2014/main" id="{EA4F1DED-FA33-2097-ED2C-89247AAFA2C4}"/>
              </a:ext>
            </a:extLst>
          </p:cNvPr>
          <p:cNvSpPr txBox="1"/>
          <p:nvPr/>
        </p:nvSpPr>
        <p:spPr>
          <a:xfrm>
            <a:off x="7689627" y="828136"/>
            <a:ext cx="9336502" cy="8147304"/>
          </a:xfrm>
          <a:prstGeom prst="rect">
            <a:avLst/>
          </a:prstGeom>
        </p:spPr>
        <p:txBody>
          <a:bodyPr vert="horz" lIns="91440" tIns="45720" rIns="91440" bIns="45720" rtlCol="0" anchor="ctr">
            <a:normAutofit/>
          </a:bodyPr>
          <a:lstStyle/>
          <a:p>
            <a:pPr>
              <a:lnSpc>
                <a:spcPct val="90000"/>
              </a:lnSpc>
              <a:spcAft>
                <a:spcPts val="600"/>
              </a:spcAft>
            </a:pPr>
            <a:r>
              <a:rPr lang="en-US" sz="3300" dirty="0"/>
              <a:t>Is het </a:t>
            </a:r>
            <a:r>
              <a:rPr lang="en-US" sz="3300" dirty="0" err="1"/>
              <a:t>verlichten</a:t>
            </a:r>
            <a:r>
              <a:rPr lang="en-US" sz="3300" dirty="0"/>
              <a:t> van de GGZ </a:t>
            </a:r>
            <a:r>
              <a:rPr lang="en-US" sz="3300" dirty="0" err="1"/>
              <a:t>zorg</a:t>
            </a:r>
            <a:r>
              <a:rPr lang="en-US" sz="3300" dirty="0"/>
              <a:t> </a:t>
            </a:r>
            <a:r>
              <a:rPr lang="en-US" sz="3300" dirty="0" err="1"/>
              <a:t>binnen</a:t>
            </a:r>
            <a:r>
              <a:rPr lang="en-US" sz="3300" dirty="0"/>
              <a:t> de </a:t>
            </a:r>
            <a:r>
              <a:rPr lang="en-US" sz="3300" dirty="0" err="1"/>
              <a:t>huisartsenzorg</a:t>
            </a:r>
            <a:r>
              <a:rPr lang="en-US" sz="3300" dirty="0"/>
              <a:t> door het </a:t>
            </a:r>
            <a:r>
              <a:rPr lang="en-US" sz="3300" dirty="0" err="1"/>
              <a:t>verbeteren</a:t>
            </a:r>
            <a:r>
              <a:rPr lang="en-US" sz="3300" dirty="0"/>
              <a:t> van </a:t>
            </a:r>
            <a:r>
              <a:rPr lang="en-US" sz="3300" dirty="0" err="1"/>
              <a:t>samenwerking</a:t>
            </a:r>
            <a:r>
              <a:rPr lang="en-US" sz="3300" dirty="0"/>
              <a:t> in (</a:t>
            </a:r>
            <a:r>
              <a:rPr lang="en-US" sz="3300" dirty="0" err="1"/>
              <a:t>wijkgerichte</a:t>
            </a:r>
            <a:r>
              <a:rPr lang="en-US" sz="3300" dirty="0"/>
              <a:t>) </a:t>
            </a:r>
            <a:r>
              <a:rPr lang="en-US" sz="3300" dirty="0" err="1"/>
              <a:t>netwerken</a:t>
            </a:r>
            <a:r>
              <a:rPr lang="en-US" sz="3300" dirty="0"/>
              <a:t> en </a:t>
            </a:r>
            <a:r>
              <a:rPr lang="en-US" sz="3300" dirty="0" err="1"/>
              <a:t>digitale</a:t>
            </a:r>
            <a:r>
              <a:rPr lang="en-US" sz="3300" dirty="0"/>
              <a:t> </a:t>
            </a:r>
            <a:r>
              <a:rPr lang="en-US" sz="3300" dirty="0" err="1"/>
              <a:t>middelen</a:t>
            </a:r>
            <a:r>
              <a:rPr lang="en-US" sz="3300" dirty="0"/>
              <a:t>, met </a:t>
            </a:r>
            <a:r>
              <a:rPr lang="en-US" sz="3300" dirty="0" err="1"/>
              <a:t>als</a:t>
            </a:r>
            <a:r>
              <a:rPr lang="en-US" sz="3300" dirty="0"/>
              <a:t> </a:t>
            </a:r>
            <a:r>
              <a:rPr lang="en-US" sz="3300" dirty="0" err="1"/>
              <a:t>uiteindelijk</a:t>
            </a:r>
            <a:r>
              <a:rPr lang="en-US" sz="3300" dirty="0"/>
              <a:t> </a:t>
            </a:r>
            <a:r>
              <a:rPr lang="en-US" sz="3300" dirty="0" err="1"/>
              <a:t>doel</a:t>
            </a:r>
            <a:r>
              <a:rPr lang="en-US" sz="3300" dirty="0"/>
              <a:t> </a:t>
            </a:r>
            <a:r>
              <a:rPr lang="en-US" sz="3300" dirty="0" err="1"/>
              <a:t>een</a:t>
            </a:r>
            <a:r>
              <a:rPr lang="en-US" sz="3300" dirty="0"/>
              <a:t> </a:t>
            </a:r>
            <a:r>
              <a:rPr lang="en-US" sz="3300" dirty="0" err="1"/>
              <a:t>mentaal</a:t>
            </a:r>
            <a:r>
              <a:rPr lang="en-US" sz="3300" dirty="0"/>
              <a:t> </a:t>
            </a:r>
            <a:r>
              <a:rPr lang="en-US" sz="3300" dirty="0" err="1"/>
              <a:t>gezondere</a:t>
            </a:r>
            <a:r>
              <a:rPr lang="en-US" sz="3300" dirty="0"/>
              <a:t> </a:t>
            </a:r>
            <a:r>
              <a:rPr lang="en-US" sz="3300" dirty="0" err="1"/>
              <a:t>bevolking</a:t>
            </a:r>
            <a:r>
              <a:rPr lang="en-US" sz="3300" dirty="0"/>
              <a:t> in de regio Zwolle. </a:t>
            </a:r>
          </a:p>
        </p:txBody>
      </p:sp>
      <p:sp>
        <p:nvSpPr>
          <p:cNvPr id="7" name="Tekstvak 6">
            <a:extLst>
              <a:ext uri="{FF2B5EF4-FFF2-40B4-BE49-F238E27FC236}">
                <a16:creationId xmlns:a16="http://schemas.microsoft.com/office/drawing/2014/main" id="{63469125-FB9E-A0F6-4E44-07930E1CF382}"/>
              </a:ext>
            </a:extLst>
          </p:cNvPr>
          <p:cNvSpPr txBox="1"/>
          <p:nvPr/>
        </p:nvSpPr>
        <p:spPr>
          <a:xfrm>
            <a:off x="1363624" y="3709154"/>
            <a:ext cx="4962380" cy="2385268"/>
          </a:xfrm>
          <a:prstGeom prst="rect">
            <a:avLst/>
          </a:prstGeom>
          <a:noFill/>
        </p:spPr>
        <p:txBody>
          <a:bodyPr wrap="square">
            <a:spAutoFit/>
          </a:bodyPr>
          <a:lstStyle/>
          <a:p>
            <a:pPr algn="ctr">
              <a:spcAft>
                <a:spcPts val="600"/>
              </a:spcAft>
            </a:pPr>
            <a:r>
              <a:rPr lang="nl-NL" sz="7200" dirty="0"/>
              <a:t>Centrale </a:t>
            </a:r>
          </a:p>
          <a:p>
            <a:pPr algn="ctr">
              <a:spcAft>
                <a:spcPts val="600"/>
              </a:spcAft>
            </a:pPr>
            <a:r>
              <a:rPr lang="nl-NL" sz="7200" dirty="0"/>
              <a:t>doelstelling</a:t>
            </a:r>
          </a:p>
        </p:txBody>
      </p:sp>
    </p:spTree>
    <p:extLst>
      <p:ext uri="{BB962C8B-B14F-4D97-AF65-F5344CB8AC3E}">
        <p14:creationId xmlns:p14="http://schemas.microsoft.com/office/powerpoint/2010/main" val="2406034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ADE7B32-CF5B-6816-CA2C-628515828F37}"/>
              </a:ext>
            </a:extLst>
          </p:cNvPr>
          <p:cNvSpPr>
            <a:spLocks noGrp="1"/>
          </p:cNvSpPr>
          <p:nvPr>
            <p:ph type="title"/>
          </p:nvPr>
        </p:nvSpPr>
        <p:spPr>
          <a:xfrm>
            <a:off x="1261872" y="822960"/>
            <a:ext cx="5401290" cy="8147304"/>
          </a:xfrm>
        </p:spPr>
        <p:txBody>
          <a:bodyPr>
            <a:normAutofit/>
          </a:bodyPr>
          <a:lstStyle/>
          <a:p>
            <a:r>
              <a:rPr lang="nl-NL" sz="6900" dirty="0"/>
              <a:t>Agenda en Hoofdthema's</a:t>
            </a:r>
          </a:p>
        </p:txBody>
      </p:sp>
      <p:sp>
        <p:nvSpPr>
          <p:cNvPr id="24"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815975" y="4888073"/>
            <a:ext cx="6720840" cy="27432"/>
          </a:xfrm>
          <a:custGeom>
            <a:avLst/>
            <a:gdLst>
              <a:gd name="connsiteX0" fmla="*/ 0 w 6720840"/>
              <a:gd name="connsiteY0" fmla="*/ 0 h 27432"/>
              <a:gd name="connsiteX1" fmla="*/ 672084 w 6720840"/>
              <a:gd name="connsiteY1" fmla="*/ 0 h 27432"/>
              <a:gd name="connsiteX2" fmla="*/ 1344168 w 6720840"/>
              <a:gd name="connsiteY2" fmla="*/ 0 h 27432"/>
              <a:gd name="connsiteX3" fmla="*/ 2016252 w 6720840"/>
              <a:gd name="connsiteY3" fmla="*/ 0 h 27432"/>
              <a:gd name="connsiteX4" fmla="*/ 2822753 w 6720840"/>
              <a:gd name="connsiteY4" fmla="*/ 0 h 27432"/>
              <a:gd name="connsiteX5" fmla="*/ 3562045 w 6720840"/>
              <a:gd name="connsiteY5" fmla="*/ 0 h 27432"/>
              <a:gd name="connsiteX6" fmla="*/ 4032504 w 6720840"/>
              <a:gd name="connsiteY6" fmla="*/ 0 h 27432"/>
              <a:gd name="connsiteX7" fmla="*/ 4637380 w 6720840"/>
              <a:gd name="connsiteY7" fmla="*/ 0 h 27432"/>
              <a:gd name="connsiteX8" fmla="*/ 5443880 w 6720840"/>
              <a:gd name="connsiteY8" fmla="*/ 0 h 27432"/>
              <a:gd name="connsiteX9" fmla="*/ 6115964 w 6720840"/>
              <a:gd name="connsiteY9" fmla="*/ 0 h 27432"/>
              <a:gd name="connsiteX10" fmla="*/ 6720840 w 6720840"/>
              <a:gd name="connsiteY10" fmla="*/ 0 h 27432"/>
              <a:gd name="connsiteX11" fmla="*/ 6720840 w 6720840"/>
              <a:gd name="connsiteY11" fmla="*/ 27432 h 27432"/>
              <a:gd name="connsiteX12" fmla="*/ 6183173 w 6720840"/>
              <a:gd name="connsiteY12" fmla="*/ 27432 h 27432"/>
              <a:gd name="connsiteX13" fmla="*/ 5376672 w 6720840"/>
              <a:gd name="connsiteY13" fmla="*/ 27432 h 27432"/>
              <a:gd name="connsiteX14" fmla="*/ 4839005 w 6720840"/>
              <a:gd name="connsiteY14" fmla="*/ 27432 h 27432"/>
              <a:gd name="connsiteX15" fmla="*/ 4368546 w 6720840"/>
              <a:gd name="connsiteY15" fmla="*/ 27432 h 27432"/>
              <a:gd name="connsiteX16" fmla="*/ 3898087 w 6720840"/>
              <a:gd name="connsiteY16" fmla="*/ 27432 h 27432"/>
              <a:gd name="connsiteX17" fmla="*/ 3158795 w 6720840"/>
              <a:gd name="connsiteY17" fmla="*/ 27432 h 27432"/>
              <a:gd name="connsiteX18" fmla="*/ 2688336 w 6720840"/>
              <a:gd name="connsiteY18" fmla="*/ 27432 h 27432"/>
              <a:gd name="connsiteX19" fmla="*/ 2016252 w 6720840"/>
              <a:gd name="connsiteY19" fmla="*/ 27432 h 27432"/>
              <a:gd name="connsiteX20" fmla="*/ 1478585 w 6720840"/>
              <a:gd name="connsiteY20" fmla="*/ 27432 h 27432"/>
              <a:gd name="connsiteX21" fmla="*/ 806501 w 6720840"/>
              <a:gd name="connsiteY21" fmla="*/ 27432 h 27432"/>
              <a:gd name="connsiteX22" fmla="*/ 0 w 6720840"/>
              <a:gd name="connsiteY22" fmla="*/ 27432 h 27432"/>
              <a:gd name="connsiteX23" fmla="*/ 0 w 6720840"/>
              <a:gd name="connsiteY23"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20840" h="27432" fill="none" extrusionOk="0">
                <a:moveTo>
                  <a:pt x="0" y="0"/>
                </a:moveTo>
                <a:cubicBezTo>
                  <a:pt x="230225" y="22712"/>
                  <a:pt x="497837" y="-22454"/>
                  <a:pt x="672084" y="0"/>
                </a:cubicBezTo>
                <a:cubicBezTo>
                  <a:pt x="846331" y="22454"/>
                  <a:pt x="1065787" y="7145"/>
                  <a:pt x="1344168" y="0"/>
                </a:cubicBezTo>
                <a:cubicBezTo>
                  <a:pt x="1622549" y="-7145"/>
                  <a:pt x="1727735" y="19685"/>
                  <a:pt x="2016252" y="0"/>
                </a:cubicBezTo>
                <a:cubicBezTo>
                  <a:pt x="2304769" y="-19685"/>
                  <a:pt x="2474481" y="18666"/>
                  <a:pt x="2822753" y="0"/>
                </a:cubicBezTo>
                <a:cubicBezTo>
                  <a:pt x="3171025" y="-18666"/>
                  <a:pt x="3328492" y="-4011"/>
                  <a:pt x="3562045" y="0"/>
                </a:cubicBezTo>
                <a:cubicBezTo>
                  <a:pt x="3795598" y="4011"/>
                  <a:pt x="3934344" y="18190"/>
                  <a:pt x="4032504" y="0"/>
                </a:cubicBezTo>
                <a:cubicBezTo>
                  <a:pt x="4130664" y="-18190"/>
                  <a:pt x="4364758" y="-5129"/>
                  <a:pt x="4637380" y="0"/>
                </a:cubicBezTo>
                <a:cubicBezTo>
                  <a:pt x="4910002" y="5129"/>
                  <a:pt x="5217194" y="-8463"/>
                  <a:pt x="5443880" y="0"/>
                </a:cubicBezTo>
                <a:cubicBezTo>
                  <a:pt x="5670566" y="8463"/>
                  <a:pt x="5966429" y="-893"/>
                  <a:pt x="6115964" y="0"/>
                </a:cubicBezTo>
                <a:cubicBezTo>
                  <a:pt x="6265499" y="893"/>
                  <a:pt x="6595925" y="-18622"/>
                  <a:pt x="6720840" y="0"/>
                </a:cubicBezTo>
                <a:cubicBezTo>
                  <a:pt x="6720582" y="7487"/>
                  <a:pt x="6719919" y="19984"/>
                  <a:pt x="6720840" y="27432"/>
                </a:cubicBezTo>
                <a:cubicBezTo>
                  <a:pt x="6498484" y="41642"/>
                  <a:pt x="6403740" y="11820"/>
                  <a:pt x="6183173" y="27432"/>
                </a:cubicBezTo>
                <a:cubicBezTo>
                  <a:pt x="5962606" y="43044"/>
                  <a:pt x="5588173" y="23028"/>
                  <a:pt x="5376672" y="27432"/>
                </a:cubicBezTo>
                <a:cubicBezTo>
                  <a:pt x="5165171" y="31836"/>
                  <a:pt x="4976332" y="28258"/>
                  <a:pt x="4839005" y="27432"/>
                </a:cubicBezTo>
                <a:cubicBezTo>
                  <a:pt x="4701678" y="26606"/>
                  <a:pt x="4496355" y="47443"/>
                  <a:pt x="4368546" y="27432"/>
                </a:cubicBezTo>
                <a:cubicBezTo>
                  <a:pt x="4240737" y="7421"/>
                  <a:pt x="4061284" y="13951"/>
                  <a:pt x="3898087" y="27432"/>
                </a:cubicBezTo>
                <a:cubicBezTo>
                  <a:pt x="3734890" y="40913"/>
                  <a:pt x="3502915" y="13124"/>
                  <a:pt x="3158795" y="27432"/>
                </a:cubicBezTo>
                <a:cubicBezTo>
                  <a:pt x="2814675" y="41740"/>
                  <a:pt x="2835392" y="27235"/>
                  <a:pt x="2688336" y="27432"/>
                </a:cubicBezTo>
                <a:cubicBezTo>
                  <a:pt x="2541280" y="27629"/>
                  <a:pt x="2307706" y="60476"/>
                  <a:pt x="2016252" y="27432"/>
                </a:cubicBezTo>
                <a:cubicBezTo>
                  <a:pt x="1724798" y="-5612"/>
                  <a:pt x="1733667" y="27732"/>
                  <a:pt x="1478585" y="27432"/>
                </a:cubicBezTo>
                <a:cubicBezTo>
                  <a:pt x="1223503" y="27132"/>
                  <a:pt x="1078527" y="31851"/>
                  <a:pt x="806501" y="27432"/>
                </a:cubicBezTo>
                <a:cubicBezTo>
                  <a:pt x="534475" y="23013"/>
                  <a:pt x="221411" y="-1678"/>
                  <a:pt x="0" y="27432"/>
                </a:cubicBezTo>
                <a:cubicBezTo>
                  <a:pt x="-14" y="18173"/>
                  <a:pt x="-517" y="8990"/>
                  <a:pt x="0" y="0"/>
                </a:cubicBezTo>
                <a:close/>
              </a:path>
              <a:path w="6720840" h="27432" stroke="0" extrusionOk="0">
                <a:moveTo>
                  <a:pt x="0" y="0"/>
                </a:moveTo>
                <a:cubicBezTo>
                  <a:pt x="124531" y="-22389"/>
                  <a:pt x="354282" y="5467"/>
                  <a:pt x="604876" y="0"/>
                </a:cubicBezTo>
                <a:cubicBezTo>
                  <a:pt x="855470" y="-5467"/>
                  <a:pt x="967013" y="22460"/>
                  <a:pt x="1075334" y="0"/>
                </a:cubicBezTo>
                <a:cubicBezTo>
                  <a:pt x="1183655" y="-22460"/>
                  <a:pt x="1610061" y="34787"/>
                  <a:pt x="1881835" y="0"/>
                </a:cubicBezTo>
                <a:cubicBezTo>
                  <a:pt x="2153609" y="-34787"/>
                  <a:pt x="2307152" y="13752"/>
                  <a:pt x="2486711" y="0"/>
                </a:cubicBezTo>
                <a:cubicBezTo>
                  <a:pt x="2666270" y="-13752"/>
                  <a:pt x="2890091" y="-12576"/>
                  <a:pt x="3091586" y="0"/>
                </a:cubicBezTo>
                <a:cubicBezTo>
                  <a:pt x="3293082" y="12576"/>
                  <a:pt x="3715287" y="-3114"/>
                  <a:pt x="3898087" y="0"/>
                </a:cubicBezTo>
                <a:cubicBezTo>
                  <a:pt x="4080887" y="3114"/>
                  <a:pt x="4270844" y="15240"/>
                  <a:pt x="4435754" y="0"/>
                </a:cubicBezTo>
                <a:cubicBezTo>
                  <a:pt x="4600664" y="-15240"/>
                  <a:pt x="4997045" y="-22440"/>
                  <a:pt x="5242255" y="0"/>
                </a:cubicBezTo>
                <a:cubicBezTo>
                  <a:pt x="5487465" y="22440"/>
                  <a:pt x="5701832" y="1667"/>
                  <a:pt x="6048756" y="0"/>
                </a:cubicBezTo>
                <a:cubicBezTo>
                  <a:pt x="6395680" y="-1667"/>
                  <a:pt x="6436180" y="8118"/>
                  <a:pt x="6720840" y="0"/>
                </a:cubicBezTo>
                <a:cubicBezTo>
                  <a:pt x="6720009" y="6329"/>
                  <a:pt x="6721244" y="16858"/>
                  <a:pt x="6720840" y="27432"/>
                </a:cubicBezTo>
                <a:cubicBezTo>
                  <a:pt x="6355819" y="6368"/>
                  <a:pt x="6238603" y="9637"/>
                  <a:pt x="5981548" y="27432"/>
                </a:cubicBezTo>
                <a:cubicBezTo>
                  <a:pt x="5724493" y="45227"/>
                  <a:pt x="5501077" y="1054"/>
                  <a:pt x="5175047" y="27432"/>
                </a:cubicBezTo>
                <a:cubicBezTo>
                  <a:pt x="4849017" y="53810"/>
                  <a:pt x="4559292" y="-3445"/>
                  <a:pt x="4368546" y="27432"/>
                </a:cubicBezTo>
                <a:cubicBezTo>
                  <a:pt x="4177800" y="58309"/>
                  <a:pt x="4094337" y="39926"/>
                  <a:pt x="3830879" y="27432"/>
                </a:cubicBezTo>
                <a:cubicBezTo>
                  <a:pt x="3567421" y="14938"/>
                  <a:pt x="3376102" y="1847"/>
                  <a:pt x="3158795" y="27432"/>
                </a:cubicBezTo>
                <a:cubicBezTo>
                  <a:pt x="2941488" y="53017"/>
                  <a:pt x="2565542" y="53678"/>
                  <a:pt x="2352294" y="27432"/>
                </a:cubicBezTo>
                <a:cubicBezTo>
                  <a:pt x="2139046" y="1186"/>
                  <a:pt x="1869687" y="11507"/>
                  <a:pt x="1680210" y="27432"/>
                </a:cubicBezTo>
                <a:cubicBezTo>
                  <a:pt x="1490733" y="43357"/>
                  <a:pt x="1411517" y="33447"/>
                  <a:pt x="1209751" y="27432"/>
                </a:cubicBezTo>
                <a:cubicBezTo>
                  <a:pt x="1007985" y="21417"/>
                  <a:pt x="885144" y="31673"/>
                  <a:pt x="672084" y="27432"/>
                </a:cubicBezTo>
                <a:cubicBezTo>
                  <a:pt x="459024" y="23191"/>
                  <a:pt x="153553" y="25175"/>
                  <a:pt x="0" y="27432"/>
                </a:cubicBezTo>
                <a:cubicBezTo>
                  <a:pt x="-177" y="19307"/>
                  <a:pt x="-1145" y="917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22FF7D21-5C86-013C-B0D9-A2562D4F001C}"/>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7689627" y="828136"/>
            <a:ext cx="9336502" cy="8147304"/>
          </a:xfrm>
        </p:spPr>
        <p:txBody>
          <a:bodyPr anchor="ctr">
            <a:normAutofit/>
          </a:bodyPr>
          <a:lstStyle/>
          <a:p>
            <a:pPr>
              <a:buFont typeface="Arial" panose="020B0604020202020204" pitchFamily="34" charset="0"/>
              <a:buChar char="•"/>
            </a:pPr>
            <a:r>
              <a:rPr lang="nl-NL" sz="3300" dirty="0"/>
              <a:t>Innovatie en digitalisering binnen de GGZ</a:t>
            </a:r>
          </a:p>
          <a:p>
            <a:pPr>
              <a:buFont typeface="Arial" panose="020B0604020202020204" pitchFamily="34" charset="0"/>
              <a:buChar char="•"/>
            </a:pPr>
            <a:r>
              <a:rPr lang="nl-NL" sz="3300" dirty="0"/>
              <a:t>Wijkgerichte samenwerkingsstructuren</a:t>
            </a:r>
          </a:p>
          <a:p>
            <a:pPr>
              <a:buFont typeface="Arial" panose="020B0604020202020204" pitchFamily="34" charset="0"/>
              <a:buChar char="•"/>
            </a:pPr>
            <a:r>
              <a:rPr lang="nl-NL" sz="3300" dirty="0"/>
              <a:t>Professionalisering en netwerkversterking</a:t>
            </a:r>
          </a:p>
          <a:p>
            <a:pPr>
              <a:buFont typeface="Arial" panose="020B0604020202020204" pitchFamily="34" charset="0"/>
              <a:buChar char="•"/>
            </a:pPr>
            <a:r>
              <a:rPr lang="nl-NL" sz="3300" dirty="0"/>
              <a:t>Toegankelijkheid en zichtbaarheid van aanbod</a:t>
            </a:r>
          </a:p>
          <a:p>
            <a:pPr>
              <a:buFont typeface="Arial" panose="020B0604020202020204" pitchFamily="34" charset="0"/>
              <a:buChar char="•"/>
            </a:pPr>
            <a:r>
              <a:rPr lang="nl-NL" sz="3300" dirty="0"/>
              <a:t>Regionale afstemming en coördinatie</a:t>
            </a:r>
          </a:p>
          <a:p>
            <a:pPr>
              <a:buFont typeface="Arial" panose="020B0604020202020204" pitchFamily="34" charset="0"/>
              <a:buChar char="•"/>
            </a:pPr>
            <a:r>
              <a:rPr lang="nl-NL" sz="3300" dirty="0"/>
              <a:t>Aanvullende thema’s</a:t>
            </a:r>
          </a:p>
        </p:txBody>
      </p:sp>
    </p:spTree>
    <p:extLst>
      <p:ext uri="{BB962C8B-B14F-4D97-AF65-F5344CB8AC3E}">
        <p14:creationId xmlns:p14="http://schemas.microsoft.com/office/powerpoint/2010/main" val="5251614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el 1">
            <a:extLst>
              <a:ext uri="{FF2B5EF4-FFF2-40B4-BE49-F238E27FC236}">
                <a16:creationId xmlns:a16="http://schemas.microsoft.com/office/drawing/2014/main" id="{36B267DC-3AC2-1274-8064-A82AAB754DD0}"/>
              </a:ext>
            </a:extLst>
          </p:cNvPr>
          <p:cNvSpPr>
            <a:spLocks noGrp="1"/>
          </p:cNvSpPr>
          <p:nvPr>
            <p:ph type="ctrTitle"/>
          </p:nvPr>
        </p:nvSpPr>
        <p:spPr>
          <a:xfrm>
            <a:off x="415636" y="2721481"/>
            <a:ext cx="11658600" cy="6841380"/>
          </a:xfrm>
        </p:spPr>
        <p:txBody>
          <a:bodyPr anchor="b">
            <a:normAutofit/>
          </a:bodyPr>
          <a:lstStyle/>
          <a:p>
            <a:pPr algn="l"/>
            <a:r>
              <a:rPr lang="nl-NL" sz="11100"/>
              <a:t>Innovatie en digitalisering binnen de GGZ</a:t>
            </a:r>
          </a:p>
        </p:txBody>
      </p:sp>
    </p:spTree>
    <p:extLst>
      <p:ext uri="{BB962C8B-B14F-4D97-AF65-F5344CB8AC3E}">
        <p14:creationId xmlns:p14="http://schemas.microsoft.com/office/powerpoint/2010/main" val="233622179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C14A749-1E5D-A0CA-EF70-C2676DCBD764}"/>
              </a:ext>
            </a:extLst>
          </p:cNvPr>
          <p:cNvSpPr>
            <a:spLocks noGrp="1"/>
          </p:cNvSpPr>
          <p:nvPr>
            <p:ph type="title"/>
          </p:nvPr>
        </p:nvSpPr>
        <p:spPr>
          <a:xfrm>
            <a:off x="960120" y="488053"/>
            <a:ext cx="6552903" cy="2935262"/>
          </a:xfrm>
        </p:spPr>
        <p:txBody>
          <a:bodyPr vert="horz" lIns="91440" tIns="45720" rIns="91440" bIns="45720" rtlCol="0" anchor="b">
            <a:normAutofit/>
          </a:bodyPr>
          <a:lstStyle/>
          <a:p>
            <a:pPr algn="l">
              <a:lnSpc>
                <a:spcPct val="90000"/>
              </a:lnSpc>
            </a:pPr>
            <a:r>
              <a:rPr lang="en-US" sz="5100" b="1"/>
              <a:t>Digitale ondersteuning met A.I. en E-Mental Health</a:t>
            </a: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20" y="3880491"/>
            <a:ext cx="5212080" cy="27432"/>
          </a:xfrm>
          <a:custGeom>
            <a:avLst/>
            <a:gdLst>
              <a:gd name="connsiteX0" fmla="*/ 0 w 5212080"/>
              <a:gd name="connsiteY0" fmla="*/ 0 h 27432"/>
              <a:gd name="connsiteX1" fmla="*/ 599389 w 5212080"/>
              <a:gd name="connsiteY1" fmla="*/ 0 h 27432"/>
              <a:gd name="connsiteX2" fmla="*/ 1198778 w 5212080"/>
              <a:gd name="connsiteY2" fmla="*/ 0 h 27432"/>
              <a:gd name="connsiteX3" fmla="*/ 1954530 w 5212080"/>
              <a:gd name="connsiteY3" fmla="*/ 0 h 27432"/>
              <a:gd name="connsiteX4" fmla="*/ 2501798 w 5212080"/>
              <a:gd name="connsiteY4" fmla="*/ 0 h 27432"/>
              <a:gd name="connsiteX5" fmla="*/ 3049067 w 5212080"/>
              <a:gd name="connsiteY5" fmla="*/ 0 h 27432"/>
              <a:gd name="connsiteX6" fmla="*/ 3700577 w 5212080"/>
              <a:gd name="connsiteY6" fmla="*/ 0 h 27432"/>
              <a:gd name="connsiteX7" fmla="*/ 4247845 w 5212080"/>
              <a:gd name="connsiteY7" fmla="*/ 0 h 27432"/>
              <a:gd name="connsiteX8" fmla="*/ 5212080 w 5212080"/>
              <a:gd name="connsiteY8" fmla="*/ 0 h 27432"/>
              <a:gd name="connsiteX9" fmla="*/ 5212080 w 5212080"/>
              <a:gd name="connsiteY9" fmla="*/ 27432 h 27432"/>
              <a:gd name="connsiteX10" fmla="*/ 4664812 w 5212080"/>
              <a:gd name="connsiteY10" fmla="*/ 27432 h 27432"/>
              <a:gd name="connsiteX11" fmla="*/ 4117543 w 5212080"/>
              <a:gd name="connsiteY11" fmla="*/ 27432 h 27432"/>
              <a:gd name="connsiteX12" fmla="*/ 3466033 w 5212080"/>
              <a:gd name="connsiteY12" fmla="*/ 27432 h 27432"/>
              <a:gd name="connsiteX13" fmla="*/ 2918765 w 5212080"/>
              <a:gd name="connsiteY13" fmla="*/ 27432 h 27432"/>
              <a:gd name="connsiteX14" fmla="*/ 2423617 w 5212080"/>
              <a:gd name="connsiteY14" fmla="*/ 27432 h 27432"/>
              <a:gd name="connsiteX15" fmla="*/ 1772107 w 5212080"/>
              <a:gd name="connsiteY15" fmla="*/ 27432 h 27432"/>
              <a:gd name="connsiteX16" fmla="*/ 1120597 w 5212080"/>
              <a:gd name="connsiteY16" fmla="*/ 27432 h 27432"/>
              <a:gd name="connsiteX17" fmla="*/ 0 w 5212080"/>
              <a:gd name="connsiteY17" fmla="*/ 27432 h 27432"/>
              <a:gd name="connsiteX18" fmla="*/ 0 w 5212080"/>
              <a:gd name="connsiteY18"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stroke="0"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inhoud 3">
            <a:extLst>
              <a:ext uri="{FF2B5EF4-FFF2-40B4-BE49-F238E27FC236}">
                <a16:creationId xmlns:a16="http://schemas.microsoft.com/office/drawing/2014/main" id="{4CA5C5B6-EDA7-8D64-3EDB-D6D9A1143FF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60120" y="4309348"/>
            <a:ext cx="6365383" cy="5291852"/>
          </a:xfrm>
        </p:spPr>
        <p:txBody>
          <a:bodyPr>
            <a:normAutofit lnSpcReduction="10000"/>
          </a:bodyPr>
          <a:lstStyle/>
          <a:p>
            <a:pPr marL="0" indent="0">
              <a:spcBef>
                <a:spcPts val="2500"/>
              </a:spcBef>
              <a:buFont typeface="Arial" panose="020B0604020202020204" pitchFamily="34" charset="0"/>
              <a:buNone/>
            </a:pPr>
            <a:r>
              <a:rPr lang="nl-NL" sz="2400" b="1" dirty="0"/>
              <a:t>Ondersteuning van cliënten</a:t>
            </a:r>
          </a:p>
          <a:p>
            <a:pPr marL="0" lvl="1" indent="0">
              <a:buFont typeface="Arial" panose="020B0604020202020204" pitchFamily="34" charset="0"/>
              <a:buNone/>
            </a:pPr>
            <a:r>
              <a:rPr lang="nl-NL" dirty="0"/>
              <a:t>E-</a:t>
            </a:r>
            <a:r>
              <a:rPr lang="nl-NL" dirty="0" err="1"/>
              <a:t>mental</a:t>
            </a:r>
            <a:r>
              <a:rPr lang="nl-NL" dirty="0"/>
              <a:t> health applicaties helpen cliënten actief in hun herstelproces met toegankelijke en gepersonaliseerde ondersteuning. Medrie zal dit gaan stimuleren binnen huisartsenpraktijken.</a:t>
            </a:r>
          </a:p>
          <a:p>
            <a:pPr marL="0" indent="0">
              <a:spcBef>
                <a:spcPts val="2500"/>
              </a:spcBef>
              <a:buNone/>
            </a:pPr>
            <a:r>
              <a:rPr lang="nl-NL" sz="2400" b="1" dirty="0"/>
              <a:t>Verbeterde GGZ-efficiëntie</a:t>
            </a:r>
          </a:p>
          <a:p>
            <a:pPr marL="0" lvl="1" indent="0">
              <a:buNone/>
            </a:pPr>
            <a:r>
              <a:rPr lang="nl-NL" dirty="0"/>
              <a:t>A.I. verhoogt de efficiëntie van geestelijke gezondheidszorg door geavanceerde tools te bieden voor snelle diagnostiek en behandeling. Wens is dat dit samen gaat vallen met E-</a:t>
            </a:r>
            <a:r>
              <a:rPr lang="nl-NL" dirty="0" err="1"/>
              <a:t>Mental</a:t>
            </a:r>
            <a:r>
              <a:rPr lang="nl-NL" dirty="0"/>
              <a:t> health. </a:t>
            </a:r>
          </a:p>
          <a:p>
            <a:pPr marL="0" lvl="1" indent="0">
              <a:buNone/>
            </a:pPr>
            <a:r>
              <a:rPr lang="nl-NL" b="1" u="sng" dirty="0"/>
              <a:t>Dit wordt samen met het kwaliteitsteam GGZ onderzocht.</a:t>
            </a:r>
          </a:p>
        </p:txBody>
      </p:sp>
      <p:pic>
        <p:nvPicPr>
          <p:cNvPr id="13" name="Tijdelijke aanduiding voor inhoud 12" descr="Close-up van een persoon die een laptop gebruikt">
            <a:extLst>
              <a:ext uri="{FF2B5EF4-FFF2-40B4-BE49-F238E27FC236}">
                <a16:creationId xmlns:a16="http://schemas.microsoft.com/office/drawing/2014/main" id="{D7392371-44F1-AC18-C51D-561AFBF7256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4641" r="28407"/>
          <a:stretch>
            <a:fillRect/>
          </a:stretch>
        </p:blipFill>
        <p:spPr>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1249780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 y="-1"/>
            <a:ext cx="18287999" cy="1028699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D335CE0-F0F6-7F7C-7D6C-74E2E5B4FCD4}"/>
              </a:ext>
            </a:extLst>
          </p:cNvPr>
          <p:cNvSpPr>
            <a:spLocks noGrp="1"/>
          </p:cNvSpPr>
          <p:nvPr>
            <p:ph type="title"/>
          </p:nvPr>
        </p:nvSpPr>
        <p:spPr>
          <a:xfrm>
            <a:off x="1705549" y="1005838"/>
            <a:ext cx="7024982" cy="3223262"/>
          </a:xfrm>
        </p:spPr>
        <p:txBody>
          <a:bodyPr vert="horz" lIns="91440" tIns="45720" rIns="91440" bIns="45720" rtlCol="0" anchor="t">
            <a:normAutofit/>
          </a:bodyPr>
          <a:lstStyle/>
          <a:p>
            <a:pPr algn="l">
              <a:lnSpc>
                <a:spcPct val="90000"/>
              </a:lnSpc>
            </a:pPr>
            <a:r>
              <a:rPr lang="en-US" b="1" dirty="0" err="1"/>
              <a:t>Digitale</a:t>
            </a:r>
            <a:r>
              <a:rPr lang="en-US" b="1" dirty="0"/>
              <a:t> </a:t>
            </a:r>
            <a:r>
              <a:rPr lang="en-US" b="1" dirty="0" err="1"/>
              <a:t>informatievoorziening</a:t>
            </a:r>
            <a:r>
              <a:rPr lang="en-US" b="1" dirty="0"/>
              <a:t> en </a:t>
            </a:r>
            <a:r>
              <a:rPr lang="en-US" b="1" dirty="0" err="1"/>
              <a:t>wachttijdenoverzicht</a:t>
            </a:r>
            <a:endParaRPr lang="en-US" b="1" dirty="0"/>
          </a:p>
        </p:txBody>
      </p:sp>
      <p:pic>
        <p:nvPicPr>
          <p:cNvPr id="8" name="Tijdelijke aanduiding voor inhoud 7" descr="Afbeelding met tekst, schermopname, Lettertype, nummer&#10;&#10;Door AI gegenereerde inhoud is mogelijk onjuist.">
            <a:extLst>
              <a:ext uri="{FF2B5EF4-FFF2-40B4-BE49-F238E27FC236}">
                <a16:creationId xmlns:a16="http://schemas.microsoft.com/office/drawing/2014/main" id="{8C64C66A-4B3B-13A9-107B-7B32CA2F11E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r="5496" b="2"/>
          <a:stretch>
            <a:fillRect/>
          </a:stretch>
        </p:blipFill>
        <p:spPr>
          <a:xfrm>
            <a:off x="1" y="4657726"/>
            <a:ext cx="9672636" cy="5629274"/>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4" name="Tijdelijke aanduiding voor inhoud 3">
            <a:extLst>
              <a:ext uri="{FF2B5EF4-FFF2-40B4-BE49-F238E27FC236}">
                <a16:creationId xmlns:a16="http://schemas.microsoft.com/office/drawing/2014/main" id="{A2515E6D-CB93-FB42-1BD7-73DA1884B93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0195506" y="1005838"/>
            <a:ext cx="6833673" cy="8906258"/>
          </a:xfrm>
        </p:spPr>
        <p:txBody>
          <a:bodyPr>
            <a:normAutofit lnSpcReduction="10000"/>
          </a:bodyPr>
          <a:lstStyle/>
          <a:p>
            <a:pPr marL="0" indent="0">
              <a:spcBef>
                <a:spcPts val="2500"/>
              </a:spcBef>
              <a:buFont typeface="Arial" panose="020B0604020202020204" pitchFamily="34" charset="0"/>
              <a:buNone/>
            </a:pPr>
            <a:r>
              <a:rPr lang="nl-NL" sz="2400" b="1" dirty="0"/>
              <a:t>Transparant digitaal platform</a:t>
            </a:r>
          </a:p>
          <a:p>
            <a:pPr marL="0" lvl="1" indent="0">
              <a:buFont typeface="Arial" panose="020B0604020202020204" pitchFamily="34" charset="0"/>
              <a:buNone/>
            </a:pPr>
            <a:r>
              <a:rPr lang="nl-NL" dirty="0"/>
              <a:t>Een transparant digitaal platform biedt duidelijke informatie over zorgmogelijkheden en wachttijden voor cliënten en professionals.</a:t>
            </a:r>
          </a:p>
          <a:p>
            <a:pPr marL="0" indent="0">
              <a:spcBef>
                <a:spcPts val="2500"/>
              </a:spcBef>
              <a:buFont typeface="Arial" panose="020B0604020202020204" pitchFamily="34" charset="0"/>
              <a:buNone/>
            </a:pPr>
            <a:r>
              <a:rPr lang="nl-NL" sz="2400" b="1" dirty="0"/>
              <a:t>Snelle zorgtoegang</a:t>
            </a:r>
          </a:p>
          <a:p>
            <a:pPr marL="0" lvl="1" indent="0">
              <a:buFont typeface="Arial" panose="020B0604020202020204" pitchFamily="34" charset="0"/>
              <a:buNone/>
            </a:pPr>
            <a:r>
              <a:rPr lang="nl-NL" dirty="0"/>
              <a:t>Het platform helpt cliënten snel passende zorg te vinden, waardoor wachttijden en administratieve vertragingen verminderen.</a:t>
            </a:r>
          </a:p>
          <a:p>
            <a:pPr marL="0" indent="0">
              <a:spcBef>
                <a:spcPts val="2500"/>
              </a:spcBef>
              <a:buFont typeface="Arial" panose="020B0604020202020204" pitchFamily="34" charset="0"/>
              <a:buNone/>
            </a:pPr>
            <a:r>
              <a:rPr lang="nl-NL" sz="2400" b="1" dirty="0"/>
              <a:t>Verbeterde toegankelijkheid GGZ</a:t>
            </a:r>
          </a:p>
          <a:p>
            <a:pPr marL="0" lvl="1" indent="0">
              <a:buFont typeface="Arial" panose="020B0604020202020204" pitchFamily="34" charset="0"/>
              <a:buNone/>
            </a:pPr>
            <a:r>
              <a:rPr lang="nl-NL" dirty="0"/>
              <a:t>Door wachttijden inzichtelijk te maken, verbetert het platform de toegankelijkheid van geestelijke gezondheidszorgdiensten.</a:t>
            </a:r>
          </a:p>
          <a:p>
            <a:pPr marL="0" lvl="1" indent="0">
              <a:buFont typeface="Arial" panose="020B0604020202020204" pitchFamily="34" charset="0"/>
              <a:buNone/>
            </a:pPr>
            <a:endParaRPr lang="nl-NL" dirty="0"/>
          </a:p>
          <a:p>
            <a:pPr marL="0" lvl="1" indent="0">
              <a:buFont typeface="Arial" panose="020B0604020202020204" pitchFamily="34" charset="0"/>
              <a:buNone/>
            </a:pPr>
            <a:r>
              <a:rPr lang="nl-NL" b="1" u="sng" dirty="0"/>
              <a:t>Samen met MGN regiegroep wordt er nu gekeken naar opties als:</a:t>
            </a:r>
          </a:p>
          <a:p>
            <a:pPr marL="0" lvl="1" indent="0">
              <a:buFont typeface="Arial" panose="020B0604020202020204" pitchFamily="34" charset="0"/>
              <a:buNone/>
            </a:pPr>
            <a:r>
              <a:rPr lang="nl-NL" dirty="0"/>
              <a:t>-Slimverwijzen.nl</a:t>
            </a:r>
          </a:p>
          <a:p>
            <a:pPr marL="0" lvl="1" indent="0">
              <a:buFont typeface="Arial" panose="020B0604020202020204" pitchFamily="34" charset="0"/>
              <a:buNone/>
            </a:pPr>
            <a:r>
              <a:rPr lang="nl-NL" dirty="0"/>
              <a:t>-</a:t>
            </a:r>
            <a:r>
              <a:rPr lang="nl-NL" dirty="0" err="1"/>
              <a:t>Hawking</a:t>
            </a:r>
            <a:endParaRPr lang="nl-NL" dirty="0"/>
          </a:p>
          <a:p>
            <a:pPr marL="0" lvl="1" indent="0">
              <a:buFont typeface="Arial" panose="020B0604020202020204" pitchFamily="34" charset="0"/>
              <a:buNone/>
            </a:pPr>
            <a:r>
              <a:rPr lang="nl-NL" dirty="0"/>
              <a:t>-HCI</a:t>
            </a:r>
          </a:p>
          <a:p>
            <a:pPr marL="0" lvl="1" indent="0">
              <a:buFont typeface="Arial" panose="020B0604020202020204" pitchFamily="34" charset="0"/>
              <a:buNone/>
            </a:pPr>
            <a:endParaRPr lang="nl-NL" dirty="0"/>
          </a:p>
          <a:p>
            <a:pPr marL="0" lvl="1" indent="0">
              <a:buFont typeface="Arial" panose="020B0604020202020204" pitchFamily="34" charset="0"/>
              <a:buNone/>
            </a:pPr>
            <a:r>
              <a:rPr lang="nl-NL" dirty="0"/>
              <a:t>Tot dat er een andere optie komt, blijft Medrie het huidige wachtlijst overzicht actueel houden.</a:t>
            </a:r>
          </a:p>
        </p:txBody>
      </p:sp>
    </p:spTree>
    <p:extLst>
      <p:ext uri="{BB962C8B-B14F-4D97-AF65-F5344CB8AC3E}">
        <p14:creationId xmlns:p14="http://schemas.microsoft.com/office/powerpoint/2010/main" val="5443722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el 1">
            <a:extLst>
              <a:ext uri="{FF2B5EF4-FFF2-40B4-BE49-F238E27FC236}">
                <a16:creationId xmlns:a16="http://schemas.microsoft.com/office/drawing/2014/main" id="{E24209E1-83E0-64C9-7D08-BB995262631A}"/>
              </a:ext>
            </a:extLst>
          </p:cNvPr>
          <p:cNvSpPr>
            <a:spLocks noGrp="1"/>
          </p:cNvSpPr>
          <p:nvPr>
            <p:ph type="ctrTitle"/>
          </p:nvPr>
        </p:nvSpPr>
        <p:spPr>
          <a:xfrm>
            <a:off x="415636" y="2721481"/>
            <a:ext cx="11658600" cy="6841380"/>
          </a:xfrm>
        </p:spPr>
        <p:txBody>
          <a:bodyPr anchor="b">
            <a:normAutofit/>
          </a:bodyPr>
          <a:lstStyle/>
          <a:p>
            <a:pPr algn="l"/>
            <a:r>
              <a:rPr lang="nl-NL" sz="7800"/>
              <a:t>Wijkgerichte samenwerkingsstructuren</a:t>
            </a:r>
          </a:p>
        </p:txBody>
      </p:sp>
    </p:spTree>
    <p:extLst>
      <p:ext uri="{BB962C8B-B14F-4D97-AF65-F5344CB8AC3E}">
        <p14:creationId xmlns:p14="http://schemas.microsoft.com/office/powerpoint/2010/main" val="99359871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C2D7612-9D42-444E-4B1D-7D19F77CB100}"/>
              </a:ext>
            </a:extLst>
          </p:cNvPr>
          <p:cNvSpPr>
            <a:spLocks noGrp="1"/>
          </p:cNvSpPr>
          <p:nvPr>
            <p:ph type="title"/>
          </p:nvPr>
        </p:nvSpPr>
        <p:spPr>
          <a:xfrm>
            <a:off x="918972" y="900111"/>
            <a:ext cx="9052560" cy="2294898"/>
          </a:xfrm>
        </p:spPr>
        <p:txBody>
          <a:bodyPr vert="horz" lIns="91440" tIns="45720" rIns="91440" bIns="45720" rtlCol="0" anchor="b">
            <a:normAutofit/>
          </a:bodyPr>
          <a:lstStyle/>
          <a:p>
            <a:pPr algn="l">
              <a:lnSpc>
                <a:spcPct val="90000"/>
              </a:lnSpc>
            </a:pPr>
            <a:r>
              <a:rPr lang="en-US" sz="3600" b="1" kern="1200" dirty="0">
                <a:solidFill>
                  <a:schemeClr val="tx1"/>
                </a:solidFill>
                <a:latin typeface="+mj-lt"/>
                <a:ea typeface="+mj-ea"/>
                <a:cs typeface="+mj-cs"/>
              </a:rPr>
              <a:t>Inrichten van wijkgerichte consultatie met vaste contactpersonen</a:t>
            </a:r>
          </a:p>
        </p:txBody>
      </p:sp>
      <p:sp>
        <p:nvSpPr>
          <p:cNvPr id="4" name="Tijdelijke aanduiding voor inhoud 3">
            <a:extLst>
              <a:ext uri="{FF2B5EF4-FFF2-40B4-BE49-F238E27FC236}">
                <a16:creationId xmlns:a16="http://schemas.microsoft.com/office/drawing/2014/main" id="{2CBA657F-EF1B-BC82-A444-A0506ED2CF9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18970" y="3319272"/>
            <a:ext cx="9052562" cy="6144768"/>
          </a:xfrm>
        </p:spPr>
        <p:txBody>
          <a:bodyPr>
            <a:normAutofit fontScale="92500" lnSpcReduction="10000"/>
          </a:bodyPr>
          <a:lstStyle/>
          <a:p>
            <a:pPr marL="0" indent="0">
              <a:spcBef>
                <a:spcPts val="2500"/>
              </a:spcBef>
              <a:buFont typeface="Arial" panose="020B0604020202020204" pitchFamily="34" charset="0"/>
              <a:buNone/>
            </a:pPr>
            <a:r>
              <a:rPr lang="nl-NL" b="1" dirty="0"/>
              <a:t>Vaste contactpersonen inzetten</a:t>
            </a:r>
          </a:p>
          <a:p>
            <a:pPr marL="0" lvl="1" indent="0">
              <a:buFont typeface="Arial" panose="020B0604020202020204" pitchFamily="34" charset="0"/>
              <a:buNone/>
            </a:pPr>
            <a:r>
              <a:rPr lang="nl-NL" sz="2800" dirty="0"/>
              <a:t>Vaste contactpersonen zorgen voor betere relaties tussen zorgverleners en cliënten in de wijk.</a:t>
            </a:r>
          </a:p>
          <a:p>
            <a:pPr marL="0" indent="0">
              <a:spcBef>
                <a:spcPts val="2500"/>
              </a:spcBef>
              <a:buFont typeface="Arial" panose="020B0604020202020204" pitchFamily="34" charset="0"/>
              <a:buNone/>
            </a:pPr>
            <a:r>
              <a:rPr lang="nl-NL" b="1" dirty="0"/>
              <a:t>Samenwerking versterken</a:t>
            </a:r>
          </a:p>
          <a:p>
            <a:pPr marL="0" lvl="1" indent="0">
              <a:buFont typeface="Arial" panose="020B0604020202020204" pitchFamily="34" charset="0"/>
              <a:buNone/>
            </a:pPr>
            <a:r>
              <a:rPr lang="nl-NL" sz="2800" dirty="0"/>
              <a:t>Sterke samenwerking tussen zorgverleners en cliënten bevordert zorg op maat en vertrouwen.</a:t>
            </a:r>
          </a:p>
          <a:p>
            <a:pPr marL="0" indent="0">
              <a:spcBef>
                <a:spcPts val="2500"/>
              </a:spcBef>
              <a:buFont typeface="Arial" panose="020B0604020202020204" pitchFamily="34" charset="0"/>
              <a:buNone/>
            </a:pPr>
            <a:r>
              <a:rPr lang="nl-NL" b="1" dirty="0"/>
              <a:t>Continuïteit van zorg waarborgen</a:t>
            </a:r>
          </a:p>
          <a:p>
            <a:pPr marL="0" lvl="1" indent="0">
              <a:buFont typeface="Arial" panose="020B0604020202020204" pitchFamily="34" charset="0"/>
              <a:buNone/>
            </a:pPr>
            <a:r>
              <a:rPr lang="nl-NL" sz="2800" dirty="0"/>
              <a:t>Vaste contactpersonen zorgen voor continuïteit en consistente ondersteuning binnen de wijk.</a:t>
            </a:r>
          </a:p>
          <a:p>
            <a:pPr marL="0" lvl="1" indent="0">
              <a:buFont typeface="Arial" panose="020B0604020202020204" pitchFamily="34" charset="0"/>
              <a:buNone/>
            </a:pPr>
            <a:endParaRPr lang="nl-NL" sz="2800" dirty="0"/>
          </a:p>
          <a:p>
            <a:pPr marL="0" lvl="1" indent="0">
              <a:buFont typeface="Arial" panose="020B0604020202020204" pitchFamily="34" charset="0"/>
              <a:buNone/>
            </a:pPr>
            <a:r>
              <a:rPr lang="nl-NL" sz="2800" b="1" u="sng" dirty="0"/>
              <a:t>We gaan mogelijk project ‘psychiater in de wijk’ starten in Zwolle Zuid. Ook blijven wij druk zetten op het starten van het meedenkconsult GGZ.</a:t>
            </a:r>
          </a:p>
        </p:txBody>
      </p:sp>
      <p:pic>
        <p:nvPicPr>
          <p:cNvPr id="5" name="Tijdelijke aanduiding voor inhoud 4" descr="Vrouwen die shirts uitdelen">
            <a:extLst>
              <a:ext uri="{FF2B5EF4-FFF2-40B4-BE49-F238E27FC236}">
                <a16:creationId xmlns:a16="http://schemas.microsoft.com/office/drawing/2014/main" id="{3D78227D-F692-4DC8-991C-5E5114735E8E}"/>
              </a:ext>
            </a:extLst>
          </p:cNvPr>
          <p:cNvPicPr>
            <a:picLocks noGrp="1" noChangeAspect="1"/>
          </p:cNvPicPr>
          <p:nvPr>
            <p:ph sz="half" idx="1"/>
          </p:nvPr>
        </p:nvPicPr>
        <p:blipFill>
          <a:blip r:embed="rId3"/>
          <a:srcRect l="37912" r="14917"/>
          <a:stretch>
            <a:fillRect/>
          </a:stretch>
        </p:blipFill>
        <p:spPr>
          <a:xfrm>
            <a:off x="11018520" y="10"/>
            <a:ext cx="7269480" cy="10286990"/>
          </a:xfrm>
          <a:prstGeom prst="rect">
            <a:avLst/>
          </a:prstGeom>
        </p:spPr>
      </p:pic>
    </p:spTree>
    <p:extLst>
      <p:ext uri="{BB962C8B-B14F-4D97-AF65-F5344CB8AC3E}">
        <p14:creationId xmlns:p14="http://schemas.microsoft.com/office/powerpoint/2010/main" val="16273702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el 1">
            <a:extLst>
              <a:ext uri="{FF2B5EF4-FFF2-40B4-BE49-F238E27FC236}">
                <a16:creationId xmlns:a16="http://schemas.microsoft.com/office/drawing/2014/main" id="{F303045B-7B1F-7698-EA5A-3A37D7CC772C}"/>
              </a:ext>
            </a:extLst>
          </p:cNvPr>
          <p:cNvSpPr>
            <a:spLocks noGrp="1"/>
          </p:cNvSpPr>
          <p:nvPr>
            <p:ph type="title"/>
          </p:nvPr>
        </p:nvSpPr>
        <p:spPr>
          <a:xfrm>
            <a:off x="1257300" y="547687"/>
            <a:ext cx="8090041" cy="1988345"/>
          </a:xfrm>
        </p:spPr>
        <p:txBody>
          <a:bodyPr vert="horz" lIns="91440" tIns="45720" rIns="91440" bIns="45720" rtlCol="0" anchor="ctr">
            <a:normAutofit/>
          </a:bodyPr>
          <a:lstStyle/>
          <a:p>
            <a:pPr algn="l">
              <a:lnSpc>
                <a:spcPct val="90000"/>
              </a:lnSpc>
            </a:pPr>
            <a:r>
              <a:rPr lang="en-US" b="1"/>
              <a:t>Versterking van de positie van de POH-GGZ per wijk of dorp</a:t>
            </a:r>
          </a:p>
        </p:txBody>
      </p:sp>
      <p:sp>
        <p:nvSpPr>
          <p:cNvPr id="4" name="Tijdelijke aanduiding voor inhoud 3">
            <a:extLst>
              <a:ext uri="{FF2B5EF4-FFF2-40B4-BE49-F238E27FC236}">
                <a16:creationId xmlns:a16="http://schemas.microsoft.com/office/drawing/2014/main" id="{416A6FE8-A83A-F5FC-00F5-855143B92B0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257300" y="2738437"/>
            <a:ext cx="8090041" cy="6527007"/>
          </a:xfrm>
        </p:spPr>
        <p:txBody>
          <a:bodyPr>
            <a:normAutofit lnSpcReduction="10000"/>
          </a:bodyPr>
          <a:lstStyle/>
          <a:p>
            <a:pPr marL="0" indent="0">
              <a:spcBef>
                <a:spcPts val="2500"/>
              </a:spcBef>
              <a:buFont typeface="Arial" panose="020B0604020202020204" pitchFamily="34" charset="0"/>
              <a:buNone/>
            </a:pPr>
            <a:r>
              <a:rPr lang="nl-NL" b="1" dirty="0"/>
              <a:t>Sterkere rol van POH-GGZ</a:t>
            </a:r>
          </a:p>
          <a:p>
            <a:pPr marL="0" lvl="1" indent="0">
              <a:buFont typeface="Arial" panose="020B0604020202020204" pitchFamily="34" charset="0"/>
              <a:buNone/>
            </a:pPr>
            <a:r>
              <a:rPr lang="nl-NL" sz="2800" dirty="0"/>
              <a:t>De POH-GGZ krijgt een versterkte positie in wijken en dorpen om mentale gezondheidszorg dichterbij te brengen.</a:t>
            </a:r>
          </a:p>
          <a:p>
            <a:pPr marL="0" indent="0">
              <a:spcBef>
                <a:spcPts val="2500"/>
              </a:spcBef>
              <a:buFont typeface="Arial" panose="020B0604020202020204" pitchFamily="34" charset="0"/>
              <a:buNone/>
            </a:pPr>
            <a:r>
              <a:rPr lang="nl-NL" b="1" dirty="0"/>
              <a:t>Laagdrempelige toegang tot zorg</a:t>
            </a:r>
          </a:p>
          <a:p>
            <a:pPr marL="0" lvl="1" indent="0">
              <a:buFont typeface="Arial" panose="020B0604020202020204" pitchFamily="34" charset="0"/>
              <a:buNone/>
            </a:pPr>
            <a:r>
              <a:rPr lang="nl-NL" sz="2800" dirty="0"/>
              <a:t>De versterking zorgt voor makkelijkere toegang tot passende geestelijke gezondheidszorg voor iedereen.</a:t>
            </a:r>
          </a:p>
          <a:p>
            <a:pPr marL="0" indent="0">
              <a:spcBef>
                <a:spcPts val="2500"/>
              </a:spcBef>
              <a:buFont typeface="Arial" panose="020B0604020202020204" pitchFamily="34" charset="0"/>
              <a:buNone/>
            </a:pPr>
            <a:r>
              <a:rPr lang="nl-NL" b="1" dirty="0" err="1"/>
              <a:t>Vroegsignalering</a:t>
            </a:r>
            <a:r>
              <a:rPr lang="nl-NL" b="1" dirty="0"/>
              <a:t> bevorderen</a:t>
            </a:r>
          </a:p>
          <a:p>
            <a:pPr marL="0" lvl="1" indent="0">
              <a:buFont typeface="Arial" panose="020B0604020202020204" pitchFamily="34" charset="0"/>
              <a:buNone/>
            </a:pPr>
            <a:r>
              <a:rPr lang="nl-NL" sz="2800" dirty="0"/>
              <a:t>Een sterke POH-GGZ positie helpt problemen vroegtijdig te signaleren en aan te pakken in de buurt.</a:t>
            </a:r>
          </a:p>
          <a:p>
            <a:pPr marL="0" lvl="1" indent="0">
              <a:buFont typeface="Arial" panose="020B0604020202020204" pitchFamily="34" charset="0"/>
              <a:buNone/>
            </a:pPr>
            <a:endParaRPr lang="nl-NL" sz="2800" dirty="0"/>
          </a:p>
          <a:p>
            <a:pPr marL="0" lvl="1" indent="0">
              <a:buFont typeface="Arial" panose="020B0604020202020204" pitchFamily="34" charset="0"/>
              <a:buNone/>
            </a:pPr>
            <a:r>
              <a:rPr lang="nl-NL" sz="2800" b="1" u="sng" dirty="0"/>
              <a:t>We gaan (volgens een indeling van de regio) ieder half jaar een netwerklunch doen.</a:t>
            </a:r>
          </a:p>
        </p:txBody>
      </p:sp>
      <p:pic>
        <p:nvPicPr>
          <p:cNvPr id="8" name="Afbeelding 7" descr="Sandwich verpakt in bruin papier">
            <a:extLst>
              <a:ext uri="{FF2B5EF4-FFF2-40B4-BE49-F238E27FC236}">
                <a16:creationId xmlns:a16="http://schemas.microsoft.com/office/drawing/2014/main" id="{B9AA8A65-3DB9-358A-43F2-9301658CB8A0}"/>
              </a:ext>
            </a:extLst>
          </p:cNvPr>
          <p:cNvPicPr>
            <a:picLocks noChangeAspect="1"/>
          </p:cNvPicPr>
          <p:nvPr/>
        </p:nvPicPr>
        <p:blipFill>
          <a:blip r:embed="rId3">
            <a:extLst>
              <a:ext uri="{28A0092B-C50C-407E-A947-70E740481C1C}">
                <a14:useLocalDpi xmlns:a14="http://schemas.microsoft.com/office/drawing/2010/main" val="0"/>
              </a:ext>
            </a:extLst>
          </a:blip>
          <a:srcRect l="26159" r="7092" b="1"/>
          <a:stretch>
            <a:fillRect/>
          </a:stretch>
        </p:blipFill>
        <p:spPr>
          <a:xfrm>
            <a:off x="9562380" y="1137771"/>
            <a:ext cx="7683357" cy="7683357"/>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7"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9392823" y="1031733"/>
            <a:ext cx="8206720" cy="8206720"/>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72841" y="1381687"/>
            <a:ext cx="1186532" cy="11543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64568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363668B-C0FE-2AB2-A4D5-045B7581CBB7}"/>
              </a:ext>
            </a:extLst>
          </p:cNvPr>
          <p:cNvSpPr>
            <a:spLocks noGrp="1"/>
          </p:cNvSpPr>
          <p:nvPr>
            <p:ph type="title"/>
          </p:nvPr>
        </p:nvSpPr>
        <p:spPr>
          <a:xfrm>
            <a:off x="960120" y="488053"/>
            <a:ext cx="6552903" cy="2935262"/>
          </a:xfrm>
        </p:spPr>
        <p:txBody>
          <a:bodyPr vert="horz" lIns="91440" tIns="45720" rIns="91440" bIns="45720" rtlCol="0" anchor="b">
            <a:normAutofit/>
          </a:bodyPr>
          <a:lstStyle/>
          <a:p>
            <a:pPr algn="l">
              <a:lnSpc>
                <a:spcPct val="90000"/>
              </a:lnSpc>
            </a:pPr>
            <a:r>
              <a:rPr lang="en-US" sz="5700" b="1"/>
              <a:t>Implementatie en borging van het verkennend gesprek</a:t>
            </a:r>
          </a:p>
        </p:txBody>
      </p:sp>
      <p:sp>
        <p:nvSpPr>
          <p:cNvPr id="2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20" y="3880491"/>
            <a:ext cx="5212080" cy="27432"/>
          </a:xfrm>
          <a:custGeom>
            <a:avLst/>
            <a:gdLst>
              <a:gd name="connsiteX0" fmla="*/ 0 w 5212080"/>
              <a:gd name="connsiteY0" fmla="*/ 0 h 27432"/>
              <a:gd name="connsiteX1" fmla="*/ 599389 w 5212080"/>
              <a:gd name="connsiteY1" fmla="*/ 0 h 27432"/>
              <a:gd name="connsiteX2" fmla="*/ 1198778 w 5212080"/>
              <a:gd name="connsiteY2" fmla="*/ 0 h 27432"/>
              <a:gd name="connsiteX3" fmla="*/ 1954530 w 5212080"/>
              <a:gd name="connsiteY3" fmla="*/ 0 h 27432"/>
              <a:gd name="connsiteX4" fmla="*/ 2501798 w 5212080"/>
              <a:gd name="connsiteY4" fmla="*/ 0 h 27432"/>
              <a:gd name="connsiteX5" fmla="*/ 3049067 w 5212080"/>
              <a:gd name="connsiteY5" fmla="*/ 0 h 27432"/>
              <a:gd name="connsiteX6" fmla="*/ 3700577 w 5212080"/>
              <a:gd name="connsiteY6" fmla="*/ 0 h 27432"/>
              <a:gd name="connsiteX7" fmla="*/ 4247845 w 5212080"/>
              <a:gd name="connsiteY7" fmla="*/ 0 h 27432"/>
              <a:gd name="connsiteX8" fmla="*/ 5212080 w 5212080"/>
              <a:gd name="connsiteY8" fmla="*/ 0 h 27432"/>
              <a:gd name="connsiteX9" fmla="*/ 5212080 w 5212080"/>
              <a:gd name="connsiteY9" fmla="*/ 27432 h 27432"/>
              <a:gd name="connsiteX10" fmla="*/ 4664812 w 5212080"/>
              <a:gd name="connsiteY10" fmla="*/ 27432 h 27432"/>
              <a:gd name="connsiteX11" fmla="*/ 4117543 w 5212080"/>
              <a:gd name="connsiteY11" fmla="*/ 27432 h 27432"/>
              <a:gd name="connsiteX12" fmla="*/ 3466033 w 5212080"/>
              <a:gd name="connsiteY12" fmla="*/ 27432 h 27432"/>
              <a:gd name="connsiteX13" fmla="*/ 2918765 w 5212080"/>
              <a:gd name="connsiteY13" fmla="*/ 27432 h 27432"/>
              <a:gd name="connsiteX14" fmla="*/ 2423617 w 5212080"/>
              <a:gd name="connsiteY14" fmla="*/ 27432 h 27432"/>
              <a:gd name="connsiteX15" fmla="*/ 1772107 w 5212080"/>
              <a:gd name="connsiteY15" fmla="*/ 27432 h 27432"/>
              <a:gd name="connsiteX16" fmla="*/ 1120597 w 5212080"/>
              <a:gd name="connsiteY16" fmla="*/ 27432 h 27432"/>
              <a:gd name="connsiteX17" fmla="*/ 0 w 5212080"/>
              <a:gd name="connsiteY17" fmla="*/ 27432 h 27432"/>
              <a:gd name="connsiteX18" fmla="*/ 0 w 5212080"/>
              <a:gd name="connsiteY18"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stroke="0"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inhoud 3">
            <a:extLst>
              <a:ext uri="{FF2B5EF4-FFF2-40B4-BE49-F238E27FC236}">
                <a16:creationId xmlns:a16="http://schemas.microsoft.com/office/drawing/2014/main" id="{5EA726F0-6C1F-AB9D-4642-FD44DCBCD8B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60120" y="4309348"/>
            <a:ext cx="6365383" cy="6041660"/>
          </a:xfrm>
        </p:spPr>
        <p:txBody>
          <a:bodyPr>
            <a:noAutofit/>
          </a:bodyPr>
          <a:lstStyle/>
          <a:p>
            <a:pPr marL="0" indent="0">
              <a:spcBef>
                <a:spcPts val="2500"/>
              </a:spcBef>
              <a:buFont typeface="Arial" panose="020B0604020202020204" pitchFamily="34" charset="0"/>
              <a:buNone/>
            </a:pPr>
            <a:r>
              <a:rPr lang="nl-NL" sz="2000" b="1" dirty="0"/>
              <a:t>Structurele implementatie</a:t>
            </a:r>
          </a:p>
          <a:p>
            <a:pPr marL="0" lvl="1" indent="0">
              <a:buFont typeface="Arial" panose="020B0604020202020204" pitchFamily="34" charset="0"/>
              <a:buNone/>
            </a:pPr>
            <a:r>
              <a:rPr lang="nl-NL" sz="2000" dirty="0"/>
              <a:t>Het verkennend gesprek wordt systematisch opgenomen binnen de zorgprocessen voor consistente toepassing.</a:t>
            </a:r>
          </a:p>
          <a:p>
            <a:pPr marL="0" indent="0">
              <a:spcBef>
                <a:spcPts val="2500"/>
              </a:spcBef>
              <a:buFont typeface="Arial" panose="020B0604020202020204" pitchFamily="34" charset="0"/>
              <a:buNone/>
            </a:pPr>
            <a:r>
              <a:rPr lang="nl-NL" sz="2000" b="1" dirty="0"/>
              <a:t>Borging van kwaliteit</a:t>
            </a:r>
          </a:p>
          <a:p>
            <a:pPr marL="0" lvl="1" indent="0">
              <a:buFont typeface="Arial" panose="020B0604020202020204" pitchFamily="34" charset="0"/>
              <a:buNone/>
            </a:pPr>
            <a:r>
              <a:rPr lang="nl-NL" sz="2000" dirty="0"/>
              <a:t>Door borging wordt de betrouwbaarheid en effectiviteit van het verkennend gesprek gegarandeerd.</a:t>
            </a:r>
          </a:p>
          <a:p>
            <a:pPr marL="0" indent="0">
              <a:spcBef>
                <a:spcPts val="2500"/>
              </a:spcBef>
              <a:buFont typeface="Arial" panose="020B0604020202020204" pitchFamily="34" charset="0"/>
              <a:buNone/>
            </a:pPr>
            <a:r>
              <a:rPr lang="nl-NL" sz="2000" b="1" dirty="0"/>
              <a:t>Inschatten hulpvraag</a:t>
            </a:r>
          </a:p>
          <a:p>
            <a:pPr marL="0" lvl="1" indent="0">
              <a:buFont typeface="Arial" panose="020B0604020202020204" pitchFamily="34" charset="0"/>
              <a:buNone/>
            </a:pPr>
            <a:r>
              <a:rPr lang="nl-NL" sz="2000" dirty="0"/>
              <a:t>Het gesprek helpt bij het nauwkeurig bepalen van de hulpvraag van de patiënt.</a:t>
            </a:r>
          </a:p>
          <a:p>
            <a:pPr marL="0" indent="0">
              <a:spcBef>
                <a:spcPts val="2500"/>
              </a:spcBef>
              <a:buFont typeface="Arial" panose="020B0604020202020204" pitchFamily="34" charset="0"/>
              <a:buNone/>
            </a:pPr>
            <a:r>
              <a:rPr lang="nl-NL" sz="2000" b="1" dirty="0"/>
              <a:t>Passende vervolgstappen</a:t>
            </a:r>
          </a:p>
          <a:p>
            <a:pPr marL="0" lvl="1" indent="0">
              <a:buFont typeface="Arial" panose="020B0604020202020204" pitchFamily="34" charset="0"/>
              <a:buNone/>
            </a:pPr>
            <a:r>
              <a:rPr lang="nl-NL" sz="2000" dirty="0"/>
              <a:t>Het verkennend gesprek leidt tot het vaststellen van geschikte vervolgstappen in de zorg.</a:t>
            </a:r>
          </a:p>
          <a:p>
            <a:pPr marL="0" lvl="1" indent="0">
              <a:buNone/>
            </a:pPr>
            <a:endParaRPr lang="nl-NL" sz="2000" dirty="0"/>
          </a:p>
          <a:p>
            <a:pPr marL="0" lvl="1" indent="0">
              <a:buNone/>
            </a:pPr>
            <a:r>
              <a:rPr lang="nl-NL" sz="2000" b="1" u="sng" dirty="0"/>
              <a:t>Medrie is samen met gemeente Kampen en Dimence onderdeel van het kernteam MGN </a:t>
            </a:r>
            <a:r>
              <a:rPr lang="nl-NL" sz="2000" b="1" u="sng" dirty="0" err="1"/>
              <a:t>Ijssel-Vecht</a:t>
            </a:r>
            <a:r>
              <a:rPr lang="nl-NL" sz="2000" b="1" u="sng" dirty="0"/>
              <a:t>.</a:t>
            </a:r>
          </a:p>
          <a:p>
            <a:pPr marL="0" lvl="1" indent="0">
              <a:buFont typeface="Arial" panose="020B0604020202020204" pitchFamily="34" charset="0"/>
              <a:buNone/>
            </a:pPr>
            <a:endParaRPr lang="nl-NL" sz="2000" dirty="0"/>
          </a:p>
        </p:txBody>
      </p:sp>
      <p:pic>
        <p:nvPicPr>
          <p:cNvPr id="8" name="Tijdelijke aanduiding voor inhoud 7" descr="Mensen aan het werk">
            <a:extLst>
              <a:ext uri="{FF2B5EF4-FFF2-40B4-BE49-F238E27FC236}">
                <a16:creationId xmlns:a16="http://schemas.microsoft.com/office/drawing/2014/main" id="{1F8E6441-87B1-F64C-D9A6-F832B4078FED}"/>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33048"/>
          <a:stretch>
            <a:fillRect/>
          </a:stretch>
        </p:blipFill>
        <p:spPr>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9613874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el 1">
            <a:extLst>
              <a:ext uri="{FF2B5EF4-FFF2-40B4-BE49-F238E27FC236}">
                <a16:creationId xmlns:a16="http://schemas.microsoft.com/office/drawing/2014/main" id="{4EB61972-0275-D275-E0F2-60FE7BAD05CF}"/>
              </a:ext>
            </a:extLst>
          </p:cNvPr>
          <p:cNvSpPr>
            <a:spLocks noGrp="1"/>
          </p:cNvSpPr>
          <p:nvPr>
            <p:ph type="ctrTitle"/>
          </p:nvPr>
        </p:nvSpPr>
        <p:spPr>
          <a:xfrm>
            <a:off x="415636" y="2721481"/>
            <a:ext cx="11658600" cy="6841380"/>
          </a:xfrm>
        </p:spPr>
        <p:txBody>
          <a:bodyPr anchor="b">
            <a:normAutofit/>
          </a:bodyPr>
          <a:lstStyle/>
          <a:p>
            <a:pPr algn="l"/>
            <a:r>
              <a:rPr lang="nl-NL" sz="11100"/>
              <a:t>Professionalisering en netwerkversterking</a:t>
            </a:r>
          </a:p>
        </p:txBody>
      </p:sp>
    </p:spTree>
    <p:extLst>
      <p:ext uri="{BB962C8B-B14F-4D97-AF65-F5344CB8AC3E}">
        <p14:creationId xmlns:p14="http://schemas.microsoft.com/office/powerpoint/2010/main" val="159265737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D571426-D5CE-9567-32F4-279B4C8024F8}"/>
              </a:ext>
            </a:extLst>
          </p:cNvPr>
          <p:cNvSpPr>
            <a:spLocks noGrp="1"/>
          </p:cNvSpPr>
          <p:nvPr>
            <p:ph type="title"/>
          </p:nvPr>
        </p:nvSpPr>
        <p:spPr>
          <a:xfrm>
            <a:off x="8352801" y="905256"/>
            <a:ext cx="8874253" cy="2290572"/>
          </a:xfrm>
        </p:spPr>
        <p:txBody>
          <a:bodyPr vert="horz" lIns="91440" tIns="45720" rIns="91440" bIns="45720" rtlCol="0" anchor="b">
            <a:normAutofit/>
          </a:bodyPr>
          <a:lstStyle/>
          <a:p>
            <a:pPr algn="l">
              <a:lnSpc>
                <a:spcPct val="90000"/>
              </a:lnSpc>
            </a:pPr>
            <a:r>
              <a:rPr lang="en-US" sz="3600" b="1" kern="1200" dirty="0">
                <a:solidFill>
                  <a:schemeClr val="tx1"/>
                </a:solidFill>
                <a:latin typeface="+mj-lt"/>
                <a:ea typeface="+mj-ea"/>
                <a:cs typeface="+mj-cs"/>
              </a:rPr>
              <a:t>Structurele ontmoeting en kennisuitwisseling tussen beroepsgroepen</a:t>
            </a:r>
          </a:p>
        </p:txBody>
      </p:sp>
      <p:pic>
        <p:nvPicPr>
          <p:cNvPr id="5" name="Tijdelijke aanduiding voor inhoud 4" descr="Het commerciële team brainstormen">
            <a:extLst>
              <a:ext uri="{FF2B5EF4-FFF2-40B4-BE49-F238E27FC236}">
                <a16:creationId xmlns:a16="http://schemas.microsoft.com/office/drawing/2014/main" id="{A7A6544C-A4ED-4088-9772-2AC84ABEF6F9}"/>
              </a:ext>
            </a:extLst>
          </p:cNvPr>
          <p:cNvPicPr>
            <a:picLocks noGrp="1" noChangeAspect="1"/>
          </p:cNvPicPr>
          <p:nvPr>
            <p:ph sz="half" idx="1"/>
          </p:nvPr>
        </p:nvPicPr>
        <p:blipFill>
          <a:blip r:embed="rId3"/>
          <a:srcRect l="36105" r="16102"/>
          <a:stretch>
            <a:fillRect/>
          </a:stretch>
        </p:blipFill>
        <p:spPr>
          <a:xfrm>
            <a:off x="20" y="10"/>
            <a:ext cx="7365472" cy="10286990"/>
          </a:xfrm>
          <a:prstGeom prst="rect">
            <a:avLst/>
          </a:prstGeom>
        </p:spPr>
      </p:pic>
      <p:sp>
        <p:nvSpPr>
          <p:cNvPr id="4" name="Tijdelijke aanduiding voor inhoud 3">
            <a:extLst>
              <a:ext uri="{FF2B5EF4-FFF2-40B4-BE49-F238E27FC236}">
                <a16:creationId xmlns:a16="http://schemas.microsoft.com/office/drawing/2014/main" id="{3CD06A30-FC37-1D15-0465-42B713F89CE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52799" y="3321423"/>
            <a:ext cx="8874254" cy="6142617"/>
          </a:xfrm>
        </p:spPr>
        <p:txBody>
          <a:bodyPr>
            <a:normAutofit/>
          </a:bodyPr>
          <a:lstStyle/>
          <a:p>
            <a:pPr marL="0" indent="0">
              <a:spcBef>
                <a:spcPts val="2500"/>
              </a:spcBef>
              <a:buFont typeface="Arial" panose="020B0604020202020204" pitchFamily="34" charset="0"/>
              <a:buNone/>
            </a:pPr>
            <a:r>
              <a:rPr lang="nl-NL" sz="2000" b="1" dirty="0"/>
              <a:t>Regelmatige ontmoetingen</a:t>
            </a:r>
          </a:p>
          <a:p>
            <a:pPr marL="0" lvl="1" indent="0">
              <a:buFont typeface="Arial" panose="020B0604020202020204" pitchFamily="34" charset="0"/>
              <a:buNone/>
            </a:pPr>
            <a:r>
              <a:rPr lang="nl-NL" sz="2000" dirty="0"/>
              <a:t>Consistente samenkomsten stimuleren het vertrouwen en begrip tussen verschillende beroepsgroepen in de GGZ.</a:t>
            </a:r>
          </a:p>
          <a:p>
            <a:pPr marL="0" indent="0">
              <a:spcBef>
                <a:spcPts val="2500"/>
              </a:spcBef>
              <a:buFont typeface="Arial" panose="020B0604020202020204" pitchFamily="34" charset="0"/>
              <a:buNone/>
            </a:pPr>
            <a:r>
              <a:rPr lang="nl-NL" sz="2000" b="1" dirty="0"/>
              <a:t>Kennisdeling verbeteren</a:t>
            </a:r>
          </a:p>
          <a:p>
            <a:pPr marL="0" lvl="1" indent="0">
              <a:buFont typeface="Arial" panose="020B0604020202020204" pitchFamily="34" charset="0"/>
              <a:buNone/>
            </a:pPr>
            <a:r>
              <a:rPr lang="nl-NL" sz="2000" dirty="0"/>
              <a:t>Het delen van expertise bevordert innovatieve oplossingen en verbetert de zorgkwaliteit binnen GGZ.</a:t>
            </a:r>
          </a:p>
          <a:p>
            <a:pPr marL="0" indent="0">
              <a:spcBef>
                <a:spcPts val="2500"/>
              </a:spcBef>
              <a:buFont typeface="Arial" panose="020B0604020202020204" pitchFamily="34" charset="0"/>
              <a:buNone/>
            </a:pPr>
            <a:r>
              <a:rPr lang="nl-NL" sz="2000" b="1" dirty="0"/>
              <a:t>Integrale benadering GGZ</a:t>
            </a:r>
          </a:p>
          <a:p>
            <a:pPr marL="0" lvl="1" indent="0">
              <a:buFont typeface="Arial" panose="020B0604020202020204" pitchFamily="34" charset="0"/>
              <a:buNone/>
            </a:pPr>
            <a:r>
              <a:rPr lang="nl-NL" sz="2000" dirty="0"/>
              <a:t>Samenwerking leidt tot een samenhangende aanpak die de effectiviteit van geestelijke gezondheidszorg verhoogt.</a:t>
            </a:r>
          </a:p>
          <a:p>
            <a:pPr marL="0" lvl="1" indent="0">
              <a:buFont typeface="Arial" panose="020B0604020202020204" pitchFamily="34" charset="0"/>
              <a:buNone/>
            </a:pPr>
            <a:endParaRPr lang="nl-NL" sz="2000" dirty="0"/>
          </a:p>
          <a:p>
            <a:pPr marL="0" lvl="1" indent="0">
              <a:buFont typeface="Arial" panose="020B0604020202020204" pitchFamily="34" charset="0"/>
              <a:buNone/>
            </a:pPr>
            <a:r>
              <a:rPr lang="nl-NL" sz="2000" b="1" u="sng" dirty="0"/>
              <a:t>Jaarlijks zal er een Medrie POH-GGZ netwerkbijeenkomst met scholing zijn.</a:t>
            </a:r>
          </a:p>
        </p:txBody>
      </p:sp>
    </p:spTree>
    <p:extLst>
      <p:ext uri="{BB962C8B-B14F-4D97-AF65-F5344CB8AC3E}">
        <p14:creationId xmlns:p14="http://schemas.microsoft.com/office/powerpoint/2010/main" val="13914652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7" name="Rectangle 16">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783669" cy="3428998"/>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CF0A30D-2184-43FC-C7D6-08C74715F55D}"/>
              </a:ext>
            </a:extLst>
          </p:cNvPr>
          <p:cNvSpPr>
            <a:spLocks noGrp="1"/>
          </p:cNvSpPr>
          <p:nvPr>
            <p:ph type="title"/>
          </p:nvPr>
        </p:nvSpPr>
        <p:spPr>
          <a:xfrm>
            <a:off x="1142704" y="525294"/>
            <a:ext cx="6970356" cy="2436780"/>
          </a:xfrm>
        </p:spPr>
        <p:txBody>
          <a:bodyPr vert="horz" lIns="91440" tIns="45720" rIns="91440" bIns="45720" rtlCol="0" anchor="ctr">
            <a:normAutofit/>
          </a:bodyPr>
          <a:lstStyle/>
          <a:p>
            <a:pPr algn="l">
              <a:lnSpc>
                <a:spcPct val="90000"/>
              </a:lnSpc>
            </a:pPr>
            <a:r>
              <a:rPr lang="en-US" sz="5600" b="1"/>
              <a:t>Scholing gericht op normaliseren in plaats van medicaliseren</a:t>
            </a:r>
          </a:p>
        </p:txBody>
      </p:sp>
      <p:sp>
        <p:nvSpPr>
          <p:cNvPr id="4" name="Tijdelijke aanduiding voor inhoud 3">
            <a:extLst>
              <a:ext uri="{FF2B5EF4-FFF2-40B4-BE49-F238E27FC236}">
                <a16:creationId xmlns:a16="http://schemas.microsoft.com/office/drawing/2014/main" id="{CEEF8D2F-8EC3-E44E-9D95-862AA3D7560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142703" y="4114800"/>
            <a:ext cx="6970357" cy="5419723"/>
          </a:xfrm>
        </p:spPr>
        <p:txBody>
          <a:bodyPr>
            <a:normAutofit/>
          </a:bodyPr>
          <a:lstStyle/>
          <a:p>
            <a:pPr marL="0" indent="0">
              <a:spcBef>
                <a:spcPts val="2500"/>
              </a:spcBef>
              <a:buFont typeface="Arial" panose="020B0604020202020204" pitchFamily="34" charset="0"/>
              <a:buNone/>
            </a:pPr>
            <a:r>
              <a:rPr lang="nl-NL" sz="2000" b="1" dirty="0"/>
              <a:t>Normaliseren van psychische klachten</a:t>
            </a:r>
          </a:p>
          <a:p>
            <a:pPr marL="0" lvl="1" indent="0">
              <a:buFont typeface="Arial" panose="020B0604020202020204" pitchFamily="34" charset="0"/>
              <a:buNone/>
            </a:pPr>
            <a:r>
              <a:rPr lang="nl-NL" sz="2000" dirty="0"/>
              <a:t>Het normaliseren van psychische klachten helpt zorgprofessionals om stigma te verminderen en begrip te vergroten.</a:t>
            </a:r>
          </a:p>
          <a:p>
            <a:pPr marL="0" indent="0">
              <a:spcBef>
                <a:spcPts val="2500"/>
              </a:spcBef>
              <a:buFont typeface="Arial" panose="020B0604020202020204" pitchFamily="34" charset="0"/>
              <a:buNone/>
            </a:pPr>
            <a:r>
              <a:rPr lang="nl-NL" sz="2000" b="1" dirty="0"/>
              <a:t>Signaleren van klachten</a:t>
            </a:r>
          </a:p>
          <a:p>
            <a:pPr marL="0" lvl="1" indent="0">
              <a:buFont typeface="Arial" panose="020B0604020202020204" pitchFamily="34" charset="0"/>
              <a:buNone/>
            </a:pPr>
            <a:r>
              <a:rPr lang="nl-NL" sz="2000" dirty="0"/>
              <a:t>Zorgprofessionals leren beter signalen van psychische problemen vroegtijdig herkennen voor effectieve ondersteuning.</a:t>
            </a:r>
          </a:p>
          <a:p>
            <a:pPr marL="0" indent="0">
              <a:spcBef>
                <a:spcPts val="2500"/>
              </a:spcBef>
              <a:buFont typeface="Arial" panose="020B0604020202020204" pitchFamily="34" charset="0"/>
              <a:buNone/>
            </a:pPr>
            <a:r>
              <a:rPr lang="nl-NL" sz="2000" b="1" dirty="0"/>
              <a:t>Minder medische interventies</a:t>
            </a:r>
          </a:p>
          <a:p>
            <a:pPr marL="0" lvl="1" indent="0">
              <a:buFont typeface="Arial" panose="020B0604020202020204" pitchFamily="34" charset="0"/>
              <a:buNone/>
            </a:pPr>
            <a:r>
              <a:rPr lang="nl-NL" sz="2000" dirty="0"/>
              <a:t>Toepassen van minder medische en meer passende interventies bevordert herstel en zelfredzaamheid van cliënten.</a:t>
            </a:r>
          </a:p>
          <a:p>
            <a:pPr marL="0" lvl="1" indent="0">
              <a:buFont typeface="Arial" panose="020B0604020202020204" pitchFamily="34" charset="0"/>
              <a:buNone/>
            </a:pPr>
            <a:endParaRPr lang="nl-NL" sz="2000" dirty="0"/>
          </a:p>
          <a:p>
            <a:pPr marL="0" lvl="1" indent="0">
              <a:buFont typeface="Arial" panose="020B0604020202020204" pitchFamily="34" charset="0"/>
              <a:buNone/>
            </a:pPr>
            <a:r>
              <a:rPr lang="nl-NL" sz="2000" b="1" u="sng" dirty="0"/>
              <a:t>Voor 2026 komen de volgende scholingen aan bod:</a:t>
            </a:r>
          </a:p>
          <a:p>
            <a:pPr marL="0" lvl="1" indent="0">
              <a:buFont typeface="Arial" panose="020B0604020202020204" pitchFamily="34" charset="0"/>
              <a:buNone/>
            </a:pPr>
            <a:r>
              <a:rPr lang="nl-NL" sz="2000" dirty="0"/>
              <a:t>Schematherapie, </a:t>
            </a:r>
            <a:r>
              <a:rPr lang="nl-NL" sz="2000" dirty="0" err="1"/>
              <a:t>systeemtherapeutische</a:t>
            </a:r>
            <a:r>
              <a:rPr lang="nl-NL" sz="2000" dirty="0"/>
              <a:t> technieken, </a:t>
            </a:r>
            <a:r>
              <a:rPr lang="nl-NL" sz="2000" dirty="0" err="1"/>
              <a:t>focussed</a:t>
            </a:r>
            <a:r>
              <a:rPr lang="nl-NL" sz="2000" dirty="0"/>
              <a:t> ACT, ervaringsgerichte hulp vanuit PMT, GGZ coaching voor assistenten.</a:t>
            </a:r>
          </a:p>
        </p:txBody>
      </p:sp>
      <p:pic>
        <p:nvPicPr>
          <p:cNvPr id="8" name="Tijdelijke aanduiding voor inhoud 7" descr="Volwassenen die luisteren in een klaslokaal">
            <a:extLst>
              <a:ext uri="{FF2B5EF4-FFF2-40B4-BE49-F238E27FC236}">
                <a16:creationId xmlns:a16="http://schemas.microsoft.com/office/drawing/2014/main" id="{AFC1451D-3892-EA76-3BC1-3EE4CBAF9772}"/>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25675" r="14925"/>
          <a:stretch>
            <a:fillRect/>
          </a:stretch>
        </p:blipFill>
        <p:spPr>
          <a:xfrm>
            <a:off x="9144000" y="1"/>
            <a:ext cx="9154237" cy="10287000"/>
          </a:xfrm>
          <a:prstGeom prst="rect">
            <a:avLst/>
          </a:prstGeom>
        </p:spPr>
      </p:pic>
    </p:spTree>
    <p:extLst>
      <p:ext uri="{BB962C8B-B14F-4D97-AF65-F5344CB8AC3E}">
        <p14:creationId xmlns:p14="http://schemas.microsoft.com/office/powerpoint/2010/main" val="7264420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el 1">
            <a:extLst>
              <a:ext uri="{FF2B5EF4-FFF2-40B4-BE49-F238E27FC236}">
                <a16:creationId xmlns:a16="http://schemas.microsoft.com/office/drawing/2014/main" id="{D70F2E5F-95D2-54A7-3F02-16624E0816D9}"/>
              </a:ext>
            </a:extLst>
          </p:cNvPr>
          <p:cNvSpPr>
            <a:spLocks noGrp="1"/>
          </p:cNvSpPr>
          <p:nvPr>
            <p:ph type="ctrTitle"/>
          </p:nvPr>
        </p:nvSpPr>
        <p:spPr>
          <a:xfrm>
            <a:off x="415636" y="2721481"/>
            <a:ext cx="11658600" cy="6841380"/>
          </a:xfrm>
        </p:spPr>
        <p:txBody>
          <a:bodyPr anchor="b">
            <a:normAutofit/>
          </a:bodyPr>
          <a:lstStyle/>
          <a:p>
            <a:pPr algn="l"/>
            <a:r>
              <a:rPr lang="nl-NL" sz="11100" dirty="0"/>
              <a:t>Toegankelijkheid en zichtbaarheid van aanbod groepen</a:t>
            </a:r>
          </a:p>
        </p:txBody>
      </p:sp>
    </p:spTree>
    <p:extLst>
      <p:ext uri="{BB962C8B-B14F-4D97-AF65-F5344CB8AC3E}">
        <p14:creationId xmlns:p14="http://schemas.microsoft.com/office/powerpoint/2010/main" val="209307191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7AC5C21-80F6-7F22-8180-D255C02A405B}"/>
              </a:ext>
            </a:extLst>
          </p:cNvPr>
          <p:cNvSpPr>
            <a:spLocks noGrp="1"/>
          </p:cNvSpPr>
          <p:nvPr>
            <p:ph type="title"/>
          </p:nvPr>
        </p:nvSpPr>
        <p:spPr>
          <a:xfrm>
            <a:off x="8352801" y="905256"/>
            <a:ext cx="8874253" cy="2290572"/>
          </a:xfrm>
        </p:spPr>
        <p:txBody>
          <a:bodyPr vert="horz" lIns="91440" tIns="45720" rIns="91440" bIns="45720" rtlCol="0" anchor="b">
            <a:normAutofit/>
          </a:bodyPr>
          <a:lstStyle/>
          <a:p>
            <a:pPr algn="l">
              <a:lnSpc>
                <a:spcPct val="90000"/>
              </a:lnSpc>
            </a:pPr>
            <a:r>
              <a:rPr lang="en-US" sz="3600" b="1" kern="1200" dirty="0">
                <a:solidFill>
                  <a:schemeClr val="tx1"/>
                </a:solidFill>
                <a:latin typeface="+mj-lt"/>
                <a:ea typeface="+mj-ea"/>
                <a:cs typeface="+mj-cs"/>
              </a:rPr>
              <a:t>Zichtbaar en inzetbaar maken van groepsaanbod en het Groepenhuis</a:t>
            </a:r>
          </a:p>
        </p:txBody>
      </p:sp>
      <p:pic>
        <p:nvPicPr>
          <p:cNvPr id="5" name="Tijdelijke aanduiding voor inhoud 4" descr="Gemeenschap. Concentreer je op de letters.">
            <a:extLst>
              <a:ext uri="{FF2B5EF4-FFF2-40B4-BE49-F238E27FC236}">
                <a16:creationId xmlns:a16="http://schemas.microsoft.com/office/drawing/2014/main" id="{C7B1A336-B159-455F-9CFB-4E705F50CDFF}"/>
              </a:ext>
            </a:extLst>
          </p:cNvPr>
          <p:cNvPicPr>
            <a:picLocks noGrp="1" noChangeAspect="1"/>
          </p:cNvPicPr>
          <p:nvPr>
            <p:ph sz="half" idx="1"/>
          </p:nvPr>
        </p:nvPicPr>
        <p:blipFill>
          <a:blip r:embed="rId3"/>
          <a:srcRect l="38165" r="14042"/>
          <a:stretch>
            <a:fillRect/>
          </a:stretch>
        </p:blipFill>
        <p:spPr>
          <a:xfrm>
            <a:off x="20" y="10"/>
            <a:ext cx="7365472" cy="10286990"/>
          </a:xfrm>
          <a:prstGeom prst="rect">
            <a:avLst/>
          </a:prstGeom>
        </p:spPr>
      </p:pic>
      <p:sp>
        <p:nvSpPr>
          <p:cNvPr id="4" name="Tijdelijke aanduiding voor inhoud 3">
            <a:extLst>
              <a:ext uri="{FF2B5EF4-FFF2-40B4-BE49-F238E27FC236}">
                <a16:creationId xmlns:a16="http://schemas.microsoft.com/office/drawing/2014/main" id="{A751C94C-B00E-7D38-DF15-4EE4F9893CA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52799" y="3321423"/>
            <a:ext cx="8874254" cy="6142617"/>
          </a:xfrm>
        </p:spPr>
        <p:txBody>
          <a:bodyPr>
            <a:normAutofit/>
          </a:bodyPr>
          <a:lstStyle/>
          <a:p>
            <a:pPr marL="0" indent="0">
              <a:spcBef>
                <a:spcPts val="2500"/>
              </a:spcBef>
              <a:buFont typeface="Arial" panose="020B0604020202020204" pitchFamily="34" charset="0"/>
              <a:buNone/>
            </a:pPr>
            <a:r>
              <a:rPr lang="nl-NL" sz="2400" b="1" dirty="0"/>
              <a:t>Actieve promotie van groepsaanbod</a:t>
            </a:r>
          </a:p>
          <a:p>
            <a:pPr marL="0" lvl="1" indent="0">
              <a:buFont typeface="Arial" panose="020B0604020202020204" pitchFamily="34" charset="0"/>
              <a:buNone/>
            </a:pPr>
            <a:r>
              <a:rPr lang="nl-NL" dirty="0"/>
              <a:t>Het groepsaanbod wordt actief onder de aandacht gebracht om meer mensen te bereiken en te betrekken.</a:t>
            </a:r>
          </a:p>
          <a:p>
            <a:pPr marL="0" indent="0">
              <a:spcBef>
                <a:spcPts val="2500"/>
              </a:spcBef>
              <a:buFont typeface="Arial" panose="020B0604020202020204" pitchFamily="34" charset="0"/>
              <a:buNone/>
            </a:pPr>
            <a:r>
              <a:rPr lang="nl-NL" sz="2400" b="1" dirty="0"/>
              <a:t>Verbeterde toegankelijkheid</a:t>
            </a:r>
          </a:p>
          <a:p>
            <a:pPr marL="0" lvl="1" indent="0">
              <a:buFont typeface="Arial" panose="020B0604020202020204" pitchFamily="34" charset="0"/>
              <a:buNone/>
            </a:pPr>
            <a:r>
              <a:rPr lang="nl-NL" dirty="0"/>
              <a:t>Groepenhuis en aanbod worden beter bereikbaar gemaakt voor een breed publiek met laagdrempelige ondersteuning.</a:t>
            </a:r>
          </a:p>
          <a:p>
            <a:pPr marL="0" indent="0">
              <a:spcBef>
                <a:spcPts val="2500"/>
              </a:spcBef>
              <a:buFont typeface="Arial" panose="020B0604020202020204" pitchFamily="34" charset="0"/>
              <a:buNone/>
            </a:pPr>
            <a:r>
              <a:rPr lang="nl-NL" sz="2400" b="1" dirty="0"/>
              <a:t>Sociale verbinding vergroten</a:t>
            </a:r>
          </a:p>
          <a:p>
            <a:pPr marL="0" lvl="1" indent="0">
              <a:buFont typeface="Arial" panose="020B0604020202020204" pitchFamily="34" charset="0"/>
              <a:buNone/>
            </a:pPr>
            <a:r>
              <a:rPr lang="nl-NL" dirty="0"/>
              <a:t>Meer mensen profiteren van sociale verbinding en ondersteuning binnen de groepsactiviteiten.</a:t>
            </a:r>
          </a:p>
          <a:p>
            <a:pPr marL="0" lvl="1" indent="0">
              <a:buFont typeface="Arial" panose="020B0604020202020204" pitchFamily="34" charset="0"/>
              <a:buNone/>
            </a:pPr>
            <a:endParaRPr lang="nl-NL" dirty="0"/>
          </a:p>
          <a:p>
            <a:pPr marL="0" lvl="1" indent="0">
              <a:buFont typeface="Arial" panose="020B0604020202020204" pitchFamily="34" charset="0"/>
              <a:buNone/>
            </a:pPr>
            <a:r>
              <a:rPr lang="nl-NL" b="1" u="sng" dirty="0"/>
              <a:t>We gaan hierin actief samenwerken met de toekomstig projectleider ‘Groepen’. We gaan hierin meenemen dat huisartsen en POH-GGZ groepen leiden of deelnemen als gastspreker. </a:t>
            </a:r>
          </a:p>
        </p:txBody>
      </p:sp>
    </p:spTree>
    <p:extLst>
      <p:ext uri="{BB962C8B-B14F-4D97-AF65-F5344CB8AC3E}">
        <p14:creationId xmlns:p14="http://schemas.microsoft.com/office/powerpoint/2010/main" val="2835231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15619BB-F909-BF68-DE79-6501398BB65D}"/>
              </a:ext>
            </a:extLst>
          </p:cNvPr>
          <p:cNvSpPr>
            <a:spLocks noGrp="1"/>
          </p:cNvSpPr>
          <p:nvPr>
            <p:ph type="title"/>
          </p:nvPr>
        </p:nvSpPr>
        <p:spPr>
          <a:xfrm>
            <a:off x="8352801" y="905256"/>
            <a:ext cx="8874253" cy="2290572"/>
          </a:xfrm>
        </p:spPr>
        <p:txBody>
          <a:bodyPr vert="horz" lIns="91440" tIns="45720" rIns="91440" bIns="45720" rtlCol="0" anchor="b">
            <a:normAutofit/>
          </a:bodyPr>
          <a:lstStyle/>
          <a:p>
            <a:pPr algn="l">
              <a:lnSpc>
                <a:spcPct val="90000"/>
              </a:lnSpc>
            </a:pPr>
            <a:r>
              <a:rPr lang="en-US" sz="3600" b="1" kern="1200" dirty="0">
                <a:solidFill>
                  <a:schemeClr val="tx1"/>
                </a:solidFill>
                <a:latin typeface="+mj-lt"/>
                <a:ea typeface="+mj-ea"/>
                <a:cs typeface="+mj-cs"/>
              </a:rPr>
              <a:t>Kaart met welzijnsaanbod en groepsactiviteiten per wijk of dorp</a:t>
            </a:r>
          </a:p>
        </p:txBody>
      </p:sp>
      <p:pic>
        <p:nvPicPr>
          <p:cNvPr id="5" name="Tijdelijke aanduiding voor inhoud 4" descr="Tulare-meer op een kaart uit 1880. Tulare Lake, door de Spanjaarden Laguna de Tache genoemd, is een zoet droog meer met resterende wetlands en moerassen in de zuidelijke San Joaquin Valley, Californië, Verenigde Staten. Selectieve scherpstelling en Canon EOS 5D Mark II met MP-E 65 mm macrolens.">
            <a:extLst>
              <a:ext uri="{FF2B5EF4-FFF2-40B4-BE49-F238E27FC236}">
                <a16:creationId xmlns:a16="http://schemas.microsoft.com/office/drawing/2014/main" id="{EDC08A33-D279-43C2-9F72-9B53BDB4A7AA}"/>
              </a:ext>
            </a:extLst>
          </p:cNvPr>
          <p:cNvPicPr>
            <a:picLocks noGrp="1" noChangeAspect="1"/>
          </p:cNvPicPr>
          <p:nvPr>
            <p:ph sz="half" idx="1"/>
          </p:nvPr>
        </p:nvPicPr>
        <p:blipFill>
          <a:blip r:embed="rId3"/>
          <a:srcRect l="17215" r="34992"/>
          <a:stretch>
            <a:fillRect/>
          </a:stretch>
        </p:blipFill>
        <p:spPr>
          <a:xfrm>
            <a:off x="20" y="10"/>
            <a:ext cx="7365472" cy="10286990"/>
          </a:xfrm>
          <a:prstGeom prst="rect">
            <a:avLst/>
          </a:prstGeom>
        </p:spPr>
      </p:pic>
      <p:sp>
        <p:nvSpPr>
          <p:cNvPr id="4" name="Tijdelijke aanduiding voor inhoud 3">
            <a:extLst>
              <a:ext uri="{FF2B5EF4-FFF2-40B4-BE49-F238E27FC236}">
                <a16:creationId xmlns:a16="http://schemas.microsoft.com/office/drawing/2014/main" id="{1FD23536-DCE4-2B95-341F-6B039A4A02B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52799" y="3321423"/>
            <a:ext cx="8874254" cy="6142617"/>
          </a:xfrm>
        </p:spPr>
        <p:txBody>
          <a:bodyPr>
            <a:normAutofit lnSpcReduction="10000"/>
          </a:bodyPr>
          <a:lstStyle/>
          <a:p>
            <a:pPr marL="0" indent="0">
              <a:spcBef>
                <a:spcPts val="2500"/>
              </a:spcBef>
              <a:buFont typeface="Arial" panose="020B0604020202020204" pitchFamily="34" charset="0"/>
              <a:buNone/>
            </a:pPr>
            <a:r>
              <a:rPr lang="nl-NL" sz="2400" b="1" dirty="0"/>
              <a:t>Overzichtelijke welzijnskaart</a:t>
            </a:r>
          </a:p>
          <a:p>
            <a:pPr marL="0" lvl="1" indent="0">
              <a:buFont typeface="Arial" panose="020B0604020202020204" pitchFamily="34" charset="0"/>
              <a:buNone/>
            </a:pPr>
            <a:r>
              <a:rPr lang="nl-NL" dirty="0"/>
              <a:t>Een kaart die welzijnsaanbod en groepsactiviteiten duidelijk per wijk of dorp toont, maakt ondersteuning inzichtelijk.</a:t>
            </a:r>
          </a:p>
          <a:p>
            <a:pPr marL="0" indent="0">
              <a:spcBef>
                <a:spcPts val="2500"/>
              </a:spcBef>
              <a:buFont typeface="Arial" panose="020B0604020202020204" pitchFamily="34" charset="0"/>
              <a:buNone/>
            </a:pPr>
            <a:r>
              <a:rPr lang="nl-NL" sz="2400" b="1" dirty="0"/>
              <a:t>Snelle ondersteuning vinden</a:t>
            </a:r>
          </a:p>
          <a:p>
            <a:pPr marL="0" lvl="1" indent="0">
              <a:buFont typeface="Arial" panose="020B0604020202020204" pitchFamily="34" charset="0"/>
              <a:buNone/>
            </a:pPr>
            <a:r>
              <a:rPr lang="nl-NL" dirty="0"/>
              <a:t>Inwoners en professionals kunnen snel passende hulp en activiteiten vinden dankzij een duidelijke kaartindeling.</a:t>
            </a:r>
          </a:p>
          <a:p>
            <a:pPr marL="0" indent="0">
              <a:spcBef>
                <a:spcPts val="2500"/>
              </a:spcBef>
              <a:buFont typeface="Arial" panose="020B0604020202020204" pitchFamily="34" charset="0"/>
              <a:buNone/>
            </a:pPr>
            <a:r>
              <a:rPr lang="nl-NL" sz="2400" b="1" dirty="0"/>
              <a:t>Bevordering van participatie</a:t>
            </a:r>
          </a:p>
          <a:p>
            <a:pPr marL="0" lvl="1" indent="0">
              <a:buFont typeface="Arial" panose="020B0604020202020204" pitchFamily="34" charset="0"/>
              <a:buNone/>
            </a:pPr>
            <a:r>
              <a:rPr lang="nl-NL" dirty="0"/>
              <a:t>Door inzicht in groepsactiviteiten wordt samenwerking en deelname binnen wijken en dorpen gestimuleerd.</a:t>
            </a:r>
          </a:p>
          <a:p>
            <a:pPr marL="0" lvl="1" indent="0">
              <a:buFont typeface="Arial" panose="020B0604020202020204" pitchFamily="34" charset="0"/>
              <a:buNone/>
            </a:pPr>
            <a:endParaRPr lang="nl-NL" dirty="0"/>
          </a:p>
          <a:p>
            <a:pPr marL="0" lvl="1" indent="0">
              <a:buFont typeface="Arial" panose="020B0604020202020204" pitchFamily="34" charset="0"/>
              <a:buNone/>
            </a:pPr>
            <a:r>
              <a:rPr lang="nl-NL" dirty="0"/>
              <a:t>Dit gebeurt samen met welzijn, GGZ partijen en projectleider ‘groepen’. Dit zal (samen met </a:t>
            </a:r>
            <a:r>
              <a:rPr lang="nl-NL" dirty="0" err="1"/>
              <a:t>wachtlijstoverizcht</a:t>
            </a:r>
            <a:r>
              <a:rPr lang="nl-NL" dirty="0"/>
              <a:t>) cruciaal zijn voor de verkennend gesprek netwerken. Medrie is actief betrokken bij overleggen hierover.</a:t>
            </a:r>
          </a:p>
        </p:txBody>
      </p:sp>
    </p:spTree>
    <p:extLst>
      <p:ext uri="{BB962C8B-B14F-4D97-AF65-F5344CB8AC3E}">
        <p14:creationId xmlns:p14="http://schemas.microsoft.com/office/powerpoint/2010/main" val="35229592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el 1">
            <a:extLst>
              <a:ext uri="{FF2B5EF4-FFF2-40B4-BE49-F238E27FC236}">
                <a16:creationId xmlns:a16="http://schemas.microsoft.com/office/drawing/2014/main" id="{89EF9B64-5E5B-3F21-1165-EF06C768B0BD}"/>
              </a:ext>
            </a:extLst>
          </p:cNvPr>
          <p:cNvSpPr>
            <a:spLocks noGrp="1"/>
          </p:cNvSpPr>
          <p:nvPr>
            <p:ph type="ctrTitle"/>
          </p:nvPr>
        </p:nvSpPr>
        <p:spPr>
          <a:xfrm>
            <a:off x="415636" y="2721481"/>
            <a:ext cx="11658600" cy="6841380"/>
          </a:xfrm>
        </p:spPr>
        <p:txBody>
          <a:bodyPr anchor="b">
            <a:normAutofit/>
          </a:bodyPr>
          <a:lstStyle/>
          <a:p>
            <a:pPr algn="l"/>
            <a:r>
              <a:rPr lang="nl-NL" sz="11100"/>
              <a:t>Regionale afstemming en coördinatie</a:t>
            </a:r>
          </a:p>
        </p:txBody>
      </p:sp>
    </p:spTree>
    <p:extLst>
      <p:ext uri="{BB962C8B-B14F-4D97-AF65-F5344CB8AC3E}">
        <p14:creationId xmlns:p14="http://schemas.microsoft.com/office/powerpoint/2010/main" val="359382177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8D810B7-8D4E-FB65-671C-0F4DC2626126}"/>
              </a:ext>
            </a:extLst>
          </p:cNvPr>
          <p:cNvSpPr>
            <a:spLocks noGrp="1"/>
          </p:cNvSpPr>
          <p:nvPr>
            <p:ph type="title"/>
          </p:nvPr>
        </p:nvSpPr>
        <p:spPr>
          <a:xfrm>
            <a:off x="918972" y="905256"/>
            <a:ext cx="6542529" cy="2290572"/>
          </a:xfrm>
        </p:spPr>
        <p:txBody>
          <a:bodyPr vert="horz" lIns="91440" tIns="45720" rIns="91440" bIns="45720" rtlCol="0" anchor="b">
            <a:normAutofit/>
          </a:bodyPr>
          <a:lstStyle/>
          <a:p>
            <a:pPr algn="l">
              <a:lnSpc>
                <a:spcPct val="90000"/>
              </a:lnSpc>
            </a:pPr>
            <a:r>
              <a:rPr lang="en-US" sz="3600" b="1" kern="1200" dirty="0">
                <a:solidFill>
                  <a:schemeClr val="tx1"/>
                </a:solidFill>
                <a:latin typeface="+mj-lt"/>
                <a:ea typeface="+mj-ea"/>
                <a:cs typeface="+mj-cs"/>
              </a:rPr>
              <a:t>Actieve deelname aan regionale governance (TPMZ/MGN) en </a:t>
            </a:r>
            <a:r>
              <a:rPr lang="en-US" sz="3600" b="1" kern="1200" dirty="0" err="1">
                <a:solidFill>
                  <a:schemeClr val="tx1"/>
                </a:solidFill>
                <a:latin typeface="+mj-lt"/>
                <a:ea typeface="+mj-ea"/>
                <a:cs typeface="+mj-cs"/>
              </a:rPr>
              <a:t>samenwerkingen</a:t>
            </a:r>
            <a:endParaRPr lang="en-US" sz="3600" b="1" kern="1200" dirty="0">
              <a:solidFill>
                <a:schemeClr val="tx1"/>
              </a:solidFill>
              <a:latin typeface="+mj-lt"/>
              <a:ea typeface="+mj-ea"/>
              <a:cs typeface="+mj-cs"/>
            </a:endParaRPr>
          </a:p>
        </p:txBody>
      </p:sp>
      <p:sp>
        <p:nvSpPr>
          <p:cNvPr id="4" name="Tijdelijke aanduiding voor inhoud 3">
            <a:extLst>
              <a:ext uri="{FF2B5EF4-FFF2-40B4-BE49-F238E27FC236}">
                <a16:creationId xmlns:a16="http://schemas.microsoft.com/office/drawing/2014/main" id="{A33533B7-4097-DE6A-92BB-6D7F173C91D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18970" y="3319272"/>
            <a:ext cx="6542531" cy="6144768"/>
          </a:xfrm>
        </p:spPr>
        <p:txBody>
          <a:bodyPr>
            <a:normAutofit lnSpcReduction="10000"/>
          </a:bodyPr>
          <a:lstStyle/>
          <a:p>
            <a:pPr marL="0" lvl="1" indent="0">
              <a:buFont typeface="Arial" panose="020B0604020202020204" pitchFamily="34" charset="0"/>
              <a:buNone/>
            </a:pPr>
            <a:r>
              <a:rPr lang="nl-NL" sz="2800" dirty="0"/>
              <a:t>Medrie neemt deel aan overleggen om samenwerkingen en beleid te verbeteren, maar ook daarbij verantwoordelijkheden scherp te houden en beleid te waarborgen.</a:t>
            </a:r>
          </a:p>
          <a:p>
            <a:pPr marL="0" lvl="1" indent="0">
              <a:buFont typeface="Arial" panose="020B0604020202020204" pitchFamily="34" charset="0"/>
              <a:buNone/>
            </a:pPr>
            <a:endParaRPr lang="nl-NL" sz="2800" dirty="0"/>
          </a:p>
          <a:p>
            <a:pPr marL="0" lvl="1" indent="0">
              <a:buFont typeface="Arial" panose="020B0604020202020204" pitchFamily="34" charset="0"/>
              <a:buNone/>
            </a:pPr>
            <a:r>
              <a:rPr lang="nl-NL" sz="2800" dirty="0"/>
              <a:t>Overleggen waar Medrie onder andere aan deelneemt:</a:t>
            </a:r>
          </a:p>
          <a:p>
            <a:pPr marL="0" lvl="1" indent="0">
              <a:buFont typeface="Arial" panose="020B0604020202020204" pitchFamily="34" charset="0"/>
              <a:buNone/>
            </a:pPr>
            <a:r>
              <a:rPr lang="nl-NL" sz="2800" dirty="0"/>
              <a:t>-TPMZ (zal per 2026 overgaan in MGN)</a:t>
            </a:r>
          </a:p>
          <a:p>
            <a:pPr marL="0" lvl="1" indent="0">
              <a:buFont typeface="Arial" panose="020B0604020202020204" pitchFamily="34" charset="0"/>
              <a:buNone/>
            </a:pPr>
            <a:r>
              <a:rPr lang="nl-NL" sz="2800" dirty="0"/>
              <a:t>-MGN (regionaal en landelijk)</a:t>
            </a:r>
          </a:p>
          <a:p>
            <a:pPr marL="0" lvl="1" indent="0">
              <a:buFont typeface="Arial" panose="020B0604020202020204" pitchFamily="34" charset="0"/>
              <a:buNone/>
            </a:pPr>
            <a:r>
              <a:rPr lang="nl-NL" sz="2800" dirty="0"/>
              <a:t>-Sluitende aanpak verward gedrag</a:t>
            </a:r>
          </a:p>
          <a:p>
            <a:pPr marL="0" lvl="1" indent="0">
              <a:buFont typeface="Arial" panose="020B0604020202020204" pitchFamily="34" charset="0"/>
              <a:buNone/>
            </a:pPr>
            <a:r>
              <a:rPr lang="nl-NL" sz="2800" dirty="0"/>
              <a:t>-Maandelijks IHT overleg</a:t>
            </a:r>
          </a:p>
          <a:p>
            <a:pPr marL="0" lvl="1" indent="0">
              <a:buFont typeface="Arial" panose="020B0604020202020204" pitchFamily="34" charset="0"/>
              <a:buNone/>
            </a:pPr>
            <a:r>
              <a:rPr lang="nl-NL" sz="2800" dirty="0"/>
              <a:t>-Ieder kwartaal overleg met Ineen en alle aangrenzende </a:t>
            </a:r>
            <a:r>
              <a:rPr lang="nl-NL" sz="2800" dirty="0" err="1"/>
              <a:t>RHO’s</a:t>
            </a:r>
            <a:endParaRPr lang="nl-NL" sz="2800" dirty="0"/>
          </a:p>
        </p:txBody>
      </p:sp>
      <p:pic>
        <p:nvPicPr>
          <p:cNvPr id="5" name="Tijdelijke aanduiding voor inhoud 4" descr="Argentinië, Kaart, Vriendschap, Volwassene, Reizen">
            <a:extLst>
              <a:ext uri="{FF2B5EF4-FFF2-40B4-BE49-F238E27FC236}">
                <a16:creationId xmlns:a16="http://schemas.microsoft.com/office/drawing/2014/main" id="{4D7D5E2C-9D8E-49D5-A717-0744308FD8D6}"/>
              </a:ext>
            </a:extLst>
          </p:cNvPr>
          <p:cNvPicPr>
            <a:picLocks noGrp="1" noChangeAspect="1"/>
          </p:cNvPicPr>
          <p:nvPr>
            <p:ph sz="half" idx="1"/>
          </p:nvPr>
        </p:nvPicPr>
        <p:blipFill>
          <a:blip r:embed="rId3"/>
          <a:srcRect l="12818" r="25149"/>
          <a:stretch>
            <a:fillRect/>
          </a:stretch>
        </p:blipFill>
        <p:spPr>
          <a:xfrm>
            <a:off x="8727948" y="-1"/>
            <a:ext cx="9560052" cy="10287001"/>
          </a:xfrm>
          <a:prstGeom prst="rect">
            <a:avLst/>
          </a:prstGeom>
        </p:spPr>
      </p:pic>
    </p:spTree>
    <p:extLst>
      <p:ext uri="{BB962C8B-B14F-4D97-AF65-F5344CB8AC3E}">
        <p14:creationId xmlns:p14="http://schemas.microsoft.com/office/powerpoint/2010/main" val="2554224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E3E5EA-B577-1760-0776-7F0AFBBB83A1}"/>
              </a:ext>
            </a:extLst>
          </p:cNvPr>
          <p:cNvSpPr>
            <a:spLocks noGrp="1"/>
          </p:cNvSpPr>
          <p:nvPr>
            <p:ph type="title"/>
          </p:nvPr>
        </p:nvSpPr>
        <p:spPr>
          <a:xfrm>
            <a:off x="9626599" y="735805"/>
            <a:ext cx="7937495" cy="2443163"/>
          </a:xfrm>
        </p:spPr>
        <p:txBody>
          <a:bodyPr vert="horz" lIns="91440" tIns="45720" rIns="91440" bIns="45720" rtlCol="0" anchor="b">
            <a:normAutofit/>
          </a:bodyPr>
          <a:lstStyle/>
          <a:p>
            <a:pPr algn="l">
              <a:lnSpc>
                <a:spcPct val="90000"/>
              </a:lnSpc>
            </a:pPr>
            <a:r>
              <a:rPr lang="en-US" sz="4700" b="1"/>
              <a:t>Waarborgen van samenwerking en voorkomen van versnippering</a:t>
            </a:r>
          </a:p>
        </p:txBody>
      </p:sp>
      <p:pic>
        <p:nvPicPr>
          <p:cNvPr id="8" name="Tijdelijke aanduiding voor inhoud 7" descr="Senioren die tennis spelen">
            <a:extLst>
              <a:ext uri="{FF2B5EF4-FFF2-40B4-BE49-F238E27FC236}">
                <a16:creationId xmlns:a16="http://schemas.microsoft.com/office/drawing/2014/main" id="{885F282E-A417-6FEF-E989-2BC7F692D4A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13182" r="27471"/>
          <a:stretch>
            <a:fillRect/>
          </a:stretch>
        </p:blipFill>
        <p:spPr>
          <a:xfrm>
            <a:off x="3" y="2380"/>
            <a:ext cx="9143998" cy="10284620"/>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Tijdelijke aanduiding voor inhoud 3">
            <a:extLst>
              <a:ext uri="{FF2B5EF4-FFF2-40B4-BE49-F238E27FC236}">
                <a16:creationId xmlns:a16="http://schemas.microsoft.com/office/drawing/2014/main" id="{D33CB43E-0D53-2B2A-F2A3-EDD470AD7F3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626601" y="3921918"/>
            <a:ext cx="7937494" cy="5629273"/>
          </a:xfrm>
        </p:spPr>
        <p:txBody>
          <a:bodyPr>
            <a:normAutofit/>
          </a:bodyPr>
          <a:lstStyle/>
          <a:p>
            <a:pPr marL="0" indent="0">
              <a:spcBef>
                <a:spcPts val="2500"/>
              </a:spcBef>
              <a:buFont typeface="Arial" panose="020B0604020202020204" pitchFamily="34" charset="0"/>
              <a:buNone/>
            </a:pPr>
            <a:r>
              <a:rPr lang="nl-NL" sz="2400" b="1" dirty="0"/>
              <a:t>Helderheid in afspraken</a:t>
            </a:r>
          </a:p>
          <a:p>
            <a:pPr marL="0" lvl="1" indent="0">
              <a:buFont typeface="Arial" panose="020B0604020202020204" pitchFamily="34" charset="0"/>
              <a:buNone/>
            </a:pPr>
            <a:r>
              <a:rPr lang="nl-NL" dirty="0"/>
              <a:t>Duidelijke afspraken tussen zorgverleners zorgen voor gestroomlijnde samenwerking en verminderen misverstanden.</a:t>
            </a:r>
          </a:p>
          <a:p>
            <a:pPr marL="0" indent="0">
              <a:spcBef>
                <a:spcPts val="2500"/>
              </a:spcBef>
              <a:buFont typeface="Arial" panose="020B0604020202020204" pitchFamily="34" charset="0"/>
              <a:buNone/>
            </a:pPr>
            <a:r>
              <a:rPr lang="nl-NL" sz="2400" b="1" dirty="0"/>
              <a:t>Gezamenlijke verantwoordelijkheid</a:t>
            </a:r>
          </a:p>
          <a:p>
            <a:pPr marL="0" lvl="1" indent="0">
              <a:buFont typeface="Arial" panose="020B0604020202020204" pitchFamily="34" charset="0"/>
              <a:buNone/>
            </a:pPr>
            <a:r>
              <a:rPr lang="nl-NL" dirty="0"/>
              <a:t>Gezamenlijke verantwoordelijkheid versterkt de betrokkenheid en verbetert de zorgkwaliteit.</a:t>
            </a:r>
          </a:p>
          <a:p>
            <a:pPr marL="0" indent="0">
              <a:spcBef>
                <a:spcPts val="2500"/>
              </a:spcBef>
              <a:buFont typeface="Arial" panose="020B0604020202020204" pitchFamily="34" charset="0"/>
              <a:buNone/>
            </a:pPr>
            <a:r>
              <a:rPr lang="nl-NL" sz="2400" b="1" dirty="0"/>
              <a:t>Voorkomen van versnippering</a:t>
            </a:r>
          </a:p>
          <a:p>
            <a:pPr marL="0" lvl="1" indent="0">
              <a:buFont typeface="Arial" panose="020B0604020202020204" pitchFamily="34" charset="0"/>
              <a:buNone/>
            </a:pPr>
            <a:r>
              <a:rPr lang="nl-NL" dirty="0"/>
              <a:t>Samenwerking voorkomt versnippering van zorgaanbod en processen voor betere patiëntenzorg.</a:t>
            </a:r>
          </a:p>
          <a:p>
            <a:pPr marL="0" lvl="1" indent="0">
              <a:buFont typeface="Arial" panose="020B0604020202020204" pitchFamily="34" charset="0"/>
              <a:buNone/>
            </a:pPr>
            <a:endParaRPr lang="nl-NL" dirty="0"/>
          </a:p>
          <a:p>
            <a:pPr marL="0" lvl="1" indent="0">
              <a:buFont typeface="Arial" panose="020B0604020202020204" pitchFamily="34" charset="0"/>
              <a:buNone/>
            </a:pPr>
            <a:r>
              <a:rPr lang="nl-NL" b="1" u="sng" dirty="0"/>
              <a:t>Centrale taak van Medrie is om hierin op te komen voor de belangen van de huisartsenpraktijken</a:t>
            </a:r>
            <a:r>
              <a:rPr lang="nl-NL" dirty="0"/>
              <a:t>. </a:t>
            </a:r>
          </a:p>
        </p:txBody>
      </p:sp>
    </p:spTree>
    <p:extLst>
      <p:ext uri="{BB962C8B-B14F-4D97-AF65-F5344CB8AC3E}">
        <p14:creationId xmlns:p14="http://schemas.microsoft.com/office/powerpoint/2010/main" val="9823422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1EEB425-E03A-2A48-EA58-149776CDB8CC}"/>
              </a:ext>
            </a:extLst>
          </p:cNvPr>
          <p:cNvSpPr>
            <a:spLocks noGrp="1"/>
          </p:cNvSpPr>
          <p:nvPr>
            <p:ph type="title"/>
          </p:nvPr>
        </p:nvSpPr>
        <p:spPr>
          <a:xfrm>
            <a:off x="918972" y="905256"/>
            <a:ext cx="6542529" cy="2290572"/>
          </a:xfrm>
        </p:spPr>
        <p:txBody>
          <a:bodyPr vert="horz" lIns="91440" tIns="45720" rIns="91440" bIns="45720" rtlCol="0" anchor="b">
            <a:normAutofit/>
          </a:bodyPr>
          <a:lstStyle/>
          <a:p>
            <a:pPr algn="l">
              <a:lnSpc>
                <a:spcPct val="90000"/>
              </a:lnSpc>
            </a:pPr>
            <a:r>
              <a:rPr lang="en-US" sz="3600" b="1" kern="1200" dirty="0">
                <a:solidFill>
                  <a:schemeClr val="tx1"/>
                </a:solidFill>
                <a:latin typeface="+mj-lt"/>
                <a:ea typeface="+mj-ea"/>
                <a:cs typeface="+mj-cs"/>
              </a:rPr>
              <a:t>Verkenning van een centraal verwijs- en toewijspunt</a:t>
            </a:r>
          </a:p>
        </p:txBody>
      </p:sp>
      <p:sp>
        <p:nvSpPr>
          <p:cNvPr id="4" name="Tijdelijke aanduiding voor inhoud 3">
            <a:extLst>
              <a:ext uri="{FF2B5EF4-FFF2-40B4-BE49-F238E27FC236}">
                <a16:creationId xmlns:a16="http://schemas.microsoft.com/office/drawing/2014/main" id="{183476E8-0C17-D9DC-92F1-186E5EBF87A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18970" y="3319272"/>
            <a:ext cx="6542531" cy="6144768"/>
          </a:xfrm>
        </p:spPr>
        <p:txBody>
          <a:bodyPr>
            <a:normAutofit/>
          </a:bodyPr>
          <a:lstStyle/>
          <a:p>
            <a:pPr marL="0" indent="0">
              <a:spcBef>
                <a:spcPts val="2500"/>
              </a:spcBef>
              <a:buFont typeface="Arial" panose="020B0604020202020204" pitchFamily="34" charset="0"/>
              <a:buNone/>
            </a:pPr>
            <a:r>
              <a:rPr lang="nl-NL" dirty="0"/>
              <a:t>De kans is dat dit in verband met de opstart van de ‘verkennende gesprekken netwerken’ niet nodig is omdat lijnen kort zullen worden. Voor stedelijk gebied waar er meer over wijkgrenzen gewerkt wordt, kan dit toewijspunt een optie worden.</a:t>
            </a:r>
          </a:p>
        </p:txBody>
      </p:sp>
      <p:pic>
        <p:nvPicPr>
          <p:cNvPr id="5" name="Tijdelijke aanduiding voor inhoud 4" descr="De hand getrokken pictogrammen van zakenman en zakenvrouw in rode en zwarte kleuren worden willekeurig door pijlen op witte achtergrond verbonden. Deze afbeelding toont de sociale media en online communicatie tussen mensen uit het bedrijfsleven.">
            <a:extLst>
              <a:ext uri="{FF2B5EF4-FFF2-40B4-BE49-F238E27FC236}">
                <a16:creationId xmlns:a16="http://schemas.microsoft.com/office/drawing/2014/main" id="{AE3857C3-5E98-4985-9863-40F8EF256F6E}"/>
              </a:ext>
            </a:extLst>
          </p:cNvPr>
          <p:cNvPicPr>
            <a:picLocks noGrp="1" noChangeAspect="1"/>
          </p:cNvPicPr>
          <p:nvPr>
            <p:ph sz="half" idx="1"/>
          </p:nvPr>
        </p:nvPicPr>
        <p:blipFill>
          <a:blip r:embed="rId3"/>
          <a:srcRect l="21823" r="16144"/>
          <a:stretch>
            <a:fillRect/>
          </a:stretch>
        </p:blipFill>
        <p:spPr>
          <a:xfrm>
            <a:off x="8727948" y="-1"/>
            <a:ext cx="9560052" cy="10287001"/>
          </a:xfrm>
          <a:prstGeom prst="rect">
            <a:avLst/>
          </a:prstGeom>
        </p:spPr>
      </p:pic>
    </p:spTree>
    <p:extLst>
      <p:ext uri="{BB962C8B-B14F-4D97-AF65-F5344CB8AC3E}">
        <p14:creationId xmlns:p14="http://schemas.microsoft.com/office/powerpoint/2010/main" val="2537425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9A3BB7-1C98-5C14-0493-41629E254ECE}"/>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D7ECABE-98B4-7419-86D8-DC697672C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el 1">
            <a:extLst>
              <a:ext uri="{FF2B5EF4-FFF2-40B4-BE49-F238E27FC236}">
                <a16:creationId xmlns:a16="http://schemas.microsoft.com/office/drawing/2014/main" id="{34EB640C-7622-312D-F8FB-D36EEDB918A1}"/>
              </a:ext>
            </a:extLst>
          </p:cNvPr>
          <p:cNvSpPr>
            <a:spLocks noGrp="1"/>
          </p:cNvSpPr>
          <p:nvPr>
            <p:ph type="ctrTitle"/>
          </p:nvPr>
        </p:nvSpPr>
        <p:spPr>
          <a:xfrm>
            <a:off x="415636" y="2721481"/>
            <a:ext cx="11658600" cy="6841380"/>
          </a:xfrm>
        </p:spPr>
        <p:txBody>
          <a:bodyPr anchor="b">
            <a:normAutofit/>
          </a:bodyPr>
          <a:lstStyle/>
          <a:p>
            <a:pPr algn="l"/>
            <a:r>
              <a:rPr lang="nl-NL" sz="11100" dirty="0"/>
              <a:t>Aanvullende</a:t>
            </a:r>
            <a:br>
              <a:rPr lang="nl-NL" sz="11100" dirty="0"/>
            </a:br>
            <a:r>
              <a:rPr lang="nl-NL" sz="11100" dirty="0"/>
              <a:t>thema’s</a:t>
            </a:r>
          </a:p>
        </p:txBody>
      </p:sp>
    </p:spTree>
    <p:extLst>
      <p:ext uri="{BB962C8B-B14F-4D97-AF65-F5344CB8AC3E}">
        <p14:creationId xmlns:p14="http://schemas.microsoft.com/office/powerpoint/2010/main" val="238909946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9" name="Straight Connector 18">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89315" y="3039510"/>
            <a:ext cx="78314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kstvak 2">
            <a:extLst>
              <a:ext uri="{FF2B5EF4-FFF2-40B4-BE49-F238E27FC236}">
                <a16:creationId xmlns:a16="http://schemas.microsoft.com/office/drawing/2014/main" id="{837292C8-876D-F919-6984-69649122E336}"/>
              </a:ext>
            </a:extLst>
          </p:cNvPr>
          <p:cNvSpPr txBox="1"/>
          <p:nvPr/>
        </p:nvSpPr>
        <p:spPr>
          <a:xfrm>
            <a:off x="2089000" y="3598435"/>
            <a:ext cx="14109999" cy="5289216"/>
          </a:xfrm>
          <a:prstGeom prst="rect">
            <a:avLst/>
          </a:prstGeom>
        </p:spPr>
        <p:txBody>
          <a:bodyPr vert="horz" lIns="91440" tIns="45720" rIns="91440" bIns="45720" rtlCol="0">
            <a:normAutofit/>
          </a:bodyPr>
          <a:lstStyle/>
          <a:p>
            <a:pPr>
              <a:lnSpc>
                <a:spcPct val="90000"/>
              </a:lnSpc>
              <a:spcAft>
                <a:spcPts val="600"/>
              </a:spcAft>
            </a:pPr>
            <a:r>
              <a:rPr lang="en-US" sz="3000" dirty="0">
                <a:solidFill>
                  <a:schemeClr val="bg1"/>
                </a:solidFill>
                <a:effectLst/>
              </a:rPr>
              <a:t>Er </a:t>
            </a:r>
            <a:r>
              <a:rPr lang="en-US" sz="3000" dirty="0" err="1">
                <a:solidFill>
                  <a:schemeClr val="bg1"/>
                </a:solidFill>
                <a:effectLst/>
              </a:rPr>
              <a:t>zijn</a:t>
            </a:r>
            <a:r>
              <a:rPr lang="en-US" sz="3000" dirty="0">
                <a:solidFill>
                  <a:schemeClr val="bg1"/>
                </a:solidFill>
                <a:effectLst/>
              </a:rPr>
              <a:t> </a:t>
            </a:r>
            <a:r>
              <a:rPr lang="en-US" sz="3000" dirty="0" err="1">
                <a:solidFill>
                  <a:schemeClr val="bg1"/>
                </a:solidFill>
                <a:effectLst/>
              </a:rPr>
              <a:t>meerdere</a:t>
            </a:r>
            <a:r>
              <a:rPr lang="en-US" sz="3000" dirty="0">
                <a:solidFill>
                  <a:schemeClr val="bg1"/>
                </a:solidFill>
                <a:effectLst/>
              </a:rPr>
              <a:t> </a:t>
            </a:r>
            <a:r>
              <a:rPr lang="en-US" sz="3000" dirty="0" err="1">
                <a:solidFill>
                  <a:schemeClr val="bg1"/>
                </a:solidFill>
                <a:effectLst/>
              </a:rPr>
              <a:t>inhoudelijke</a:t>
            </a:r>
            <a:r>
              <a:rPr lang="en-US" sz="3000" dirty="0">
                <a:solidFill>
                  <a:schemeClr val="bg1"/>
                </a:solidFill>
                <a:effectLst/>
              </a:rPr>
              <a:t> thema’s </a:t>
            </a:r>
            <a:r>
              <a:rPr lang="en-US" sz="3000" dirty="0" err="1">
                <a:solidFill>
                  <a:schemeClr val="bg1"/>
                </a:solidFill>
                <a:effectLst/>
              </a:rPr>
              <a:t>zijn</a:t>
            </a:r>
            <a:r>
              <a:rPr lang="en-US" sz="3000" dirty="0">
                <a:solidFill>
                  <a:schemeClr val="bg1"/>
                </a:solidFill>
                <a:effectLst/>
              </a:rPr>
              <a:t> die </a:t>
            </a:r>
            <a:r>
              <a:rPr lang="en-US" sz="3000" dirty="0" err="1">
                <a:solidFill>
                  <a:schemeClr val="bg1"/>
                </a:solidFill>
                <a:effectLst/>
              </a:rPr>
              <a:t>nauw</a:t>
            </a:r>
            <a:r>
              <a:rPr lang="en-US" sz="3000" dirty="0">
                <a:solidFill>
                  <a:schemeClr val="bg1"/>
                </a:solidFill>
                <a:effectLst/>
              </a:rPr>
              <a:t> </a:t>
            </a:r>
            <a:r>
              <a:rPr lang="en-US" sz="3000" dirty="0" err="1">
                <a:solidFill>
                  <a:schemeClr val="bg1"/>
                </a:solidFill>
                <a:effectLst/>
              </a:rPr>
              <a:t>verweven</a:t>
            </a:r>
            <a:r>
              <a:rPr lang="en-US" sz="3000" dirty="0">
                <a:solidFill>
                  <a:schemeClr val="bg1"/>
                </a:solidFill>
                <a:effectLst/>
              </a:rPr>
              <a:t> </a:t>
            </a:r>
            <a:r>
              <a:rPr lang="en-US" sz="3000" dirty="0" err="1">
                <a:solidFill>
                  <a:schemeClr val="bg1"/>
                </a:solidFill>
                <a:effectLst/>
              </a:rPr>
              <a:t>zijn</a:t>
            </a:r>
            <a:r>
              <a:rPr lang="en-US" sz="3000" dirty="0">
                <a:solidFill>
                  <a:schemeClr val="bg1"/>
                </a:solidFill>
                <a:effectLst/>
              </a:rPr>
              <a:t> met de </a:t>
            </a:r>
            <a:r>
              <a:rPr lang="en-US" sz="3000" dirty="0" err="1">
                <a:solidFill>
                  <a:schemeClr val="bg1"/>
                </a:solidFill>
                <a:effectLst/>
              </a:rPr>
              <a:t>geestelijke</a:t>
            </a:r>
            <a:r>
              <a:rPr lang="en-US" sz="3000" dirty="0">
                <a:solidFill>
                  <a:schemeClr val="bg1"/>
                </a:solidFill>
                <a:effectLst/>
              </a:rPr>
              <a:t> </a:t>
            </a:r>
            <a:r>
              <a:rPr lang="en-US" sz="3000" dirty="0" err="1">
                <a:solidFill>
                  <a:schemeClr val="bg1"/>
                </a:solidFill>
                <a:effectLst/>
              </a:rPr>
              <a:t>gezondheidszorg</a:t>
            </a:r>
            <a:r>
              <a:rPr lang="en-US" sz="3000" dirty="0">
                <a:solidFill>
                  <a:schemeClr val="bg1"/>
                </a:solidFill>
                <a:effectLst/>
              </a:rPr>
              <a:t> in de </a:t>
            </a:r>
            <a:r>
              <a:rPr lang="en-US" sz="3000" dirty="0" err="1">
                <a:solidFill>
                  <a:schemeClr val="bg1"/>
                </a:solidFill>
                <a:effectLst/>
              </a:rPr>
              <a:t>eerste</a:t>
            </a:r>
            <a:r>
              <a:rPr lang="en-US" sz="3000" dirty="0">
                <a:solidFill>
                  <a:schemeClr val="bg1"/>
                </a:solidFill>
                <a:effectLst/>
              </a:rPr>
              <a:t> </a:t>
            </a:r>
            <a:r>
              <a:rPr lang="en-US" sz="3000" dirty="0" err="1">
                <a:solidFill>
                  <a:schemeClr val="bg1"/>
                </a:solidFill>
                <a:effectLst/>
              </a:rPr>
              <a:t>lijn</a:t>
            </a:r>
            <a:r>
              <a:rPr lang="en-US" sz="3000" dirty="0">
                <a:solidFill>
                  <a:schemeClr val="bg1"/>
                </a:solidFill>
                <a:effectLst/>
              </a:rPr>
              <a:t>, maar die </a:t>
            </a:r>
            <a:r>
              <a:rPr lang="en-US" sz="3000" dirty="0" err="1">
                <a:solidFill>
                  <a:schemeClr val="bg1"/>
                </a:solidFill>
                <a:effectLst/>
              </a:rPr>
              <a:t>binnen</a:t>
            </a:r>
            <a:r>
              <a:rPr lang="en-US" sz="3000" dirty="0">
                <a:solidFill>
                  <a:schemeClr val="bg1"/>
                </a:solidFill>
                <a:effectLst/>
              </a:rPr>
              <a:t> </a:t>
            </a:r>
            <a:r>
              <a:rPr lang="en-US" sz="3000" dirty="0" err="1">
                <a:solidFill>
                  <a:schemeClr val="bg1"/>
                </a:solidFill>
                <a:effectLst/>
              </a:rPr>
              <a:t>dit</a:t>
            </a:r>
            <a:r>
              <a:rPr lang="en-US" sz="3000" dirty="0">
                <a:solidFill>
                  <a:schemeClr val="bg1"/>
                </a:solidFill>
                <a:effectLst/>
              </a:rPr>
              <a:t> </a:t>
            </a:r>
            <a:r>
              <a:rPr lang="en-US" sz="3000" dirty="0" err="1">
                <a:solidFill>
                  <a:schemeClr val="bg1"/>
                </a:solidFill>
                <a:effectLst/>
              </a:rPr>
              <a:t>programmaplan</a:t>
            </a:r>
            <a:r>
              <a:rPr lang="en-US" sz="3000" dirty="0">
                <a:solidFill>
                  <a:schemeClr val="bg1"/>
                </a:solidFill>
                <a:effectLst/>
              </a:rPr>
              <a:t> (</a:t>
            </a:r>
            <a:r>
              <a:rPr lang="en-US" sz="3000" dirty="0" err="1">
                <a:solidFill>
                  <a:schemeClr val="bg1"/>
                </a:solidFill>
                <a:effectLst/>
              </a:rPr>
              <a:t>nog</a:t>
            </a:r>
            <a:r>
              <a:rPr lang="en-US" sz="3000" dirty="0">
                <a:solidFill>
                  <a:schemeClr val="bg1"/>
                </a:solidFill>
                <a:effectLst/>
              </a:rPr>
              <a:t>) </a:t>
            </a:r>
            <a:r>
              <a:rPr lang="en-US" sz="3000" dirty="0" err="1">
                <a:solidFill>
                  <a:schemeClr val="bg1"/>
                </a:solidFill>
                <a:effectLst/>
              </a:rPr>
              <a:t>niet</a:t>
            </a:r>
            <a:r>
              <a:rPr lang="en-US" sz="3000" dirty="0">
                <a:solidFill>
                  <a:schemeClr val="bg1"/>
                </a:solidFill>
                <a:effectLst/>
              </a:rPr>
              <a:t> </a:t>
            </a:r>
            <a:r>
              <a:rPr lang="en-US" sz="3000" dirty="0" err="1">
                <a:solidFill>
                  <a:schemeClr val="bg1"/>
                </a:solidFill>
                <a:effectLst/>
              </a:rPr>
              <a:t>volledig</a:t>
            </a:r>
            <a:r>
              <a:rPr lang="en-US" sz="3000" dirty="0">
                <a:solidFill>
                  <a:schemeClr val="bg1"/>
                </a:solidFill>
                <a:effectLst/>
              </a:rPr>
              <a:t> </a:t>
            </a:r>
            <a:r>
              <a:rPr lang="en-US" sz="3000" dirty="0" err="1">
                <a:solidFill>
                  <a:schemeClr val="bg1"/>
                </a:solidFill>
                <a:effectLst/>
              </a:rPr>
              <a:t>zijn</a:t>
            </a:r>
            <a:r>
              <a:rPr lang="en-US" sz="3000" dirty="0">
                <a:solidFill>
                  <a:schemeClr val="bg1"/>
                </a:solidFill>
                <a:effectLst/>
              </a:rPr>
              <a:t> </a:t>
            </a:r>
            <a:r>
              <a:rPr lang="en-US" sz="3000" dirty="0" err="1">
                <a:solidFill>
                  <a:schemeClr val="bg1"/>
                </a:solidFill>
                <a:effectLst/>
              </a:rPr>
              <a:t>uitgewerkt</a:t>
            </a:r>
            <a:r>
              <a:rPr lang="en-US" sz="3000" dirty="0">
                <a:solidFill>
                  <a:schemeClr val="bg1"/>
                </a:solidFill>
                <a:effectLst/>
              </a:rPr>
              <a:t>. In de </a:t>
            </a:r>
            <a:r>
              <a:rPr lang="en-US" sz="3000" dirty="0" err="1">
                <a:solidFill>
                  <a:schemeClr val="bg1"/>
                </a:solidFill>
                <a:effectLst/>
              </a:rPr>
              <a:t>dia’s</a:t>
            </a:r>
            <a:r>
              <a:rPr lang="en-US" sz="3000" dirty="0">
                <a:solidFill>
                  <a:schemeClr val="bg1"/>
                </a:solidFill>
                <a:effectLst/>
              </a:rPr>
              <a:t> </a:t>
            </a:r>
            <a:r>
              <a:rPr lang="en-US" sz="3000" dirty="0" err="1">
                <a:solidFill>
                  <a:schemeClr val="bg1"/>
                </a:solidFill>
                <a:effectLst/>
              </a:rPr>
              <a:t>hierna</a:t>
            </a:r>
            <a:r>
              <a:rPr lang="en-US" sz="3000" dirty="0">
                <a:solidFill>
                  <a:schemeClr val="bg1"/>
                </a:solidFill>
                <a:effectLst/>
              </a:rPr>
              <a:t> </a:t>
            </a:r>
            <a:r>
              <a:rPr lang="en-US" sz="3000" dirty="0" err="1">
                <a:solidFill>
                  <a:schemeClr val="bg1"/>
                </a:solidFill>
                <a:effectLst/>
              </a:rPr>
              <a:t>benoemen</a:t>
            </a:r>
            <a:r>
              <a:rPr lang="en-US" sz="3000" dirty="0">
                <a:solidFill>
                  <a:schemeClr val="bg1"/>
                </a:solidFill>
                <a:effectLst/>
              </a:rPr>
              <a:t> we </a:t>
            </a:r>
            <a:r>
              <a:rPr lang="en-US" sz="3000" dirty="0" err="1">
                <a:solidFill>
                  <a:schemeClr val="bg1"/>
                </a:solidFill>
                <a:effectLst/>
              </a:rPr>
              <a:t>deze</a:t>
            </a:r>
            <a:r>
              <a:rPr lang="en-US" sz="3000" dirty="0">
                <a:solidFill>
                  <a:schemeClr val="bg1"/>
                </a:solidFill>
                <a:effectLst/>
              </a:rPr>
              <a:t> </a:t>
            </a:r>
            <a:r>
              <a:rPr lang="en-US" sz="3000" dirty="0" err="1">
                <a:solidFill>
                  <a:schemeClr val="bg1"/>
                </a:solidFill>
                <a:effectLst/>
              </a:rPr>
              <a:t>onderwerpen</a:t>
            </a:r>
            <a:r>
              <a:rPr lang="en-US" sz="3000" dirty="0">
                <a:solidFill>
                  <a:schemeClr val="bg1"/>
                </a:solidFill>
                <a:effectLst/>
              </a:rPr>
              <a:t> </a:t>
            </a:r>
            <a:r>
              <a:rPr lang="en-US" sz="3000" dirty="0" err="1">
                <a:solidFill>
                  <a:schemeClr val="bg1"/>
                </a:solidFill>
                <a:effectLst/>
              </a:rPr>
              <a:t>expliciet</a:t>
            </a:r>
            <a:r>
              <a:rPr lang="en-US" sz="3000" dirty="0">
                <a:solidFill>
                  <a:schemeClr val="bg1"/>
                </a:solidFill>
                <a:effectLst/>
              </a:rPr>
              <a:t>, met het </a:t>
            </a:r>
            <a:r>
              <a:rPr lang="en-US" sz="3000" dirty="0" err="1">
                <a:solidFill>
                  <a:schemeClr val="bg1"/>
                </a:solidFill>
                <a:effectLst/>
              </a:rPr>
              <a:t>oog</a:t>
            </a:r>
            <a:r>
              <a:rPr lang="en-US" sz="3000" dirty="0">
                <a:solidFill>
                  <a:schemeClr val="bg1"/>
                </a:solidFill>
                <a:effectLst/>
              </a:rPr>
              <a:t> op </a:t>
            </a:r>
            <a:r>
              <a:rPr lang="en-US" sz="3000" dirty="0" err="1">
                <a:solidFill>
                  <a:schemeClr val="bg1"/>
                </a:solidFill>
                <a:effectLst/>
              </a:rPr>
              <a:t>toekomstige</a:t>
            </a:r>
            <a:r>
              <a:rPr lang="en-US" sz="3000" dirty="0">
                <a:solidFill>
                  <a:schemeClr val="bg1"/>
                </a:solidFill>
                <a:effectLst/>
              </a:rPr>
              <a:t> </a:t>
            </a:r>
            <a:r>
              <a:rPr lang="en-US" sz="3000" dirty="0" err="1">
                <a:solidFill>
                  <a:schemeClr val="bg1"/>
                </a:solidFill>
                <a:effectLst/>
              </a:rPr>
              <a:t>aansluiting</a:t>
            </a:r>
            <a:r>
              <a:rPr lang="en-US" sz="3000" dirty="0">
                <a:solidFill>
                  <a:schemeClr val="bg1"/>
                </a:solidFill>
                <a:effectLst/>
              </a:rPr>
              <a:t> of </a:t>
            </a:r>
            <a:r>
              <a:rPr lang="en-US" sz="3000" dirty="0" err="1">
                <a:solidFill>
                  <a:schemeClr val="bg1"/>
                </a:solidFill>
                <a:effectLst/>
              </a:rPr>
              <a:t>verdieping</a:t>
            </a:r>
            <a:r>
              <a:rPr lang="en-US" sz="3000" dirty="0">
                <a:solidFill>
                  <a:schemeClr val="bg1"/>
                </a:solidFill>
                <a:effectLst/>
              </a:rPr>
              <a:t>.</a:t>
            </a:r>
            <a:endParaRPr lang="en-US" sz="3000" dirty="0">
              <a:solidFill>
                <a:schemeClr val="bg1"/>
              </a:solidFill>
            </a:endParaRPr>
          </a:p>
        </p:txBody>
      </p:sp>
      <p:sp>
        <p:nvSpPr>
          <p:cNvPr id="21" name="Rectangle 20">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9309" y="172789"/>
            <a:ext cx="17909382" cy="9941421"/>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9740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Tijdelijke aanduiding voor inhoud 7" descr="Vader houdt slapend kind in armen">
            <a:extLst>
              <a:ext uri="{FF2B5EF4-FFF2-40B4-BE49-F238E27FC236}">
                <a16:creationId xmlns:a16="http://schemas.microsoft.com/office/drawing/2014/main" id="{98824932-4F50-834C-01A2-F9307AEF947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4449" r="1788"/>
          <a:stretch>
            <a:fillRect/>
          </a:stretch>
        </p:blipFill>
        <p:spPr>
          <a:xfrm>
            <a:off x="3783534" y="10"/>
            <a:ext cx="14504463" cy="10286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085394"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6D662AAF-8782-B440-997F-C515D4355BFA}"/>
              </a:ext>
            </a:extLst>
          </p:cNvPr>
          <p:cNvSpPr>
            <a:spLocks noGrp="1"/>
          </p:cNvSpPr>
          <p:nvPr>
            <p:ph type="title"/>
          </p:nvPr>
        </p:nvSpPr>
        <p:spPr>
          <a:xfrm>
            <a:off x="1257300" y="547687"/>
            <a:ext cx="6460236" cy="2849868"/>
          </a:xfrm>
        </p:spPr>
        <p:txBody>
          <a:bodyPr vert="horz" lIns="91440" tIns="45720" rIns="91440" bIns="45720" rtlCol="0" anchor="ctr">
            <a:normAutofit/>
          </a:bodyPr>
          <a:lstStyle/>
          <a:p>
            <a:pPr algn="l">
              <a:lnSpc>
                <a:spcPct val="90000"/>
              </a:lnSpc>
            </a:pPr>
            <a:r>
              <a:rPr lang="en-US" sz="6000" b="1" dirty="0"/>
              <a:t>GGZ </a:t>
            </a:r>
            <a:r>
              <a:rPr lang="en-US" sz="6000" b="1" dirty="0" err="1"/>
              <a:t>voor</a:t>
            </a:r>
            <a:r>
              <a:rPr lang="en-US" sz="6000" b="1" dirty="0"/>
              <a:t> </a:t>
            </a:r>
            <a:r>
              <a:rPr lang="en-US" sz="6000" b="1" dirty="0" err="1"/>
              <a:t>Jongeren</a:t>
            </a:r>
            <a:endParaRPr lang="en-US" sz="6000" b="1" dirty="0"/>
          </a:p>
        </p:txBody>
      </p:sp>
      <p:sp>
        <p:nvSpPr>
          <p:cNvPr id="4" name="Tijdelijke aanduiding voor inhoud 3">
            <a:extLst>
              <a:ext uri="{FF2B5EF4-FFF2-40B4-BE49-F238E27FC236}">
                <a16:creationId xmlns:a16="http://schemas.microsoft.com/office/drawing/2014/main" id="{0F1040CD-C6FA-2024-22E9-8A38E36DDC1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257300" y="3035809"/>
            <a:ext cx="6460236" cy="6229636"/>
          </a:xfrm>
        </p:spPr>
        <p:txBody>
          <a:bodyPr>
            <a:normAutofit lnSpcReduction="10000"/>
          </a:bodyPr>
          <a:lstStyle/>
          <a:p>
            <a:pPr marL="0" indent="0">
              <a:buNone/>
            </a:pPr>
            <a:r>
              <a:rPr lang="nl-NL" dirty="0"/>
              <a:t>De psychische gezondheid van jongeren staat onder druk. Signalen van stress, prestatiedruk, sociale uitsluiting of beginnende psychische klachten worden vaak al vroeg opgemerkt in de huisartspraktijk. Medrie heeft oog voor deze doelgroep en bij structurele problemen zal dit direct opgepakt worden.</a:t>
            </a:r>
          </a:p>
          <a:p>
            <a:pPr marL="0" indent="0">
              <a:buNone/>
            </a:pPr>
            <a:r>
              <a:rPr lang="nl-NL" b="1" dirty="0"/>
              <a:t>Wel wordt verkend:</a:t>
            </a:r>
            <a:endParaRPr lang="nl-NL" dirty="0"/>
          </a:p>
          <a:p>
            <a:pPr lvl="0"/>
            <a:r>
              <a:rPr lang="nl-NL" dirty="0"/>
              <a:t>Samenwerking met SWT, </a:t>
            </a:r>
            <a:r>
              <a:rPr lang="nl-NL" dirty="0" err="1"/>
              <a:t>CJG’s</a:t>
            </a:r>
            <a:r>
              <a:rPr lang="nl-NL" dirty="0"/>
              <a:t>, scholen, jongerenwerk en jeugd-ggz binnen bestaande wijkverbanden.</a:t>
            </a:r>
          </a:p>
          <a:p>
            <a:pPr lvl="0"/>
            <a:r>
              <a:rPr lang="nl-NL" dirty="0"/>
              <a:t>Mogelijkheden om ook voor jongeren passende groepsaanpakken, preventie en ervaringsdeskundigheid in te zetten.</a:t>
            </a:r>
          </a:p>
          <a:p>
            <a:pPr marL="0" indent="0">
              <a:spcBef>
                <a:spcPts val="2500"/>
              </a:spcBef>
              <a:buFont typeface="Arial" panose="020B0604020202020204" pitchFamily="34" charset="0"/>
              <a:buNone/>
            </a:pPr>
            <a:endParaRPr lang="nl-NL" dirty="0"/>
          </a:p>
        </p:txBody>
      </p:sp>
    </p:spTree>
    <p:extLst>
      <p:ext uri="{BB962C8B-B14F-4D97-AF65-F5344CB8AC3E}">
        <p14:creationId xmlns:p14="http://schemas.microsoft.com/office/powerpoint/2010/main" val="393016310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overdekt&#10;&#10;Door AI gegenereerde inhoud is mogelijk onjuist.">
            <a:extLst>
              <a:ext uri="{FF2B5EF4-FFF2-40B4-BE49-F238E27FC236}">
                <a16:creationId xmlns:a16="http://schemas.microsoft.com/office/drawing/2014/main" id="{0E4B502E-537C-24AD-751F-3751164C39B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805" r="5194" b="1"/>
          <a:stretch>
            <a:fillRect/>
          </a:stretch>
        </p:blipFill>
        <p:spPr>
          <a:xfrm>
            <a:off x="1" y="10"/>
            <a:ext cx="14504463" cy="10286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kstvak 2">
            <a:extLst>
              <a:ext uri="{FF2B5EF4-FFF2-40B4-BE49-F238E27FC236}">
                <a16:creationId xmlns:a16="http://schemas.microsoft.com/office/drawing/2014/main" id="{F9B4996B-CEE7-A695-1F88-E560E443F2EA}"/>
              </a:ext>
            </a:extLst>
          </p:cNvPr>
          <p:cNvSpPr txBox="1"/>
          <p:nvPr/>
        </p:nvSpPr>
        <p:spPr>
          <a:xfrm>
            <a:off x="10424161" y="1444753"/>
            <a:ext cx="6606538" cy="7820692"/>
          </a:xfrm>
          <a:prstGeom prst="rect">
            <a:avLst/>
          </a:prstGeom>
        </p:spPr>
        <p:txBody>
          <a:bodyPr vert="horz" lIns="91440" tIns="45720" rIns="91440" bIns="45720" rtlCol="0">
            <a:noAutofit/>
          </a:bodyPr>
          <a:lstStyle/>
          <a:p>
            <a:pPr algn="ctr">
              <a:lnSpc>
                <a:spcPct val="90000"/>
              </a:lnSpc>
              <a:spcBef>
                <a:spcPts val="800"/>
              </a:spcBef>
              <a:spcAft>
                <a:spcPts val="400"/>
              </a:spcAft>
            </a:pPr>
            <a:r>
              <a:rPr lang="en-US" sz="3600" b="1" dirty="0" err="1">
                <a:effectLst/>
              </a:rPr>
              <a:t>Verslavingsproblematiek</a:t>
            </a:r>
            <a:endParaRPr lang="en-US" sz="3600" b="1" dirty="0">
              <a:effectLst/>
            </a:endParaRPr>
          </a:p>
          <a:p>
            <a:pPr indent="-228600" algn="ctr">
              <a:lnSpc>
                <a:spcPct val="90000"/>
              </a:lnSpc>
              <a:spcBef>
                <a:spcPts val="800"/>
              </a:spcBef>
              <a:spcAft>
                <a:spcPts val="400"/>
              </a:spcAft>
              <a:buFont typeface="Arial" panose="020B0604020202020204" pitchFamily="34" charset="0"/>
              <a:buChar char="•"/>
            </a:pPr>
            <a:endParaRPr lang="en-US" sz="3600" b="1" dirty="0">
              <a:effectLst/>
            </a:endParaRPr>
          </a:p>
          <a:p>
            <a:pPr algn="ctr">
              <a:lnSpc>
                <a:spcPct val="90000"/>
              </a:lnSpc>
              <a:spcAft>
                <a:spcPts val="800"/>
              </a:spcAft>
            </a:pPr>
            <a:r>
              <a:rPr lang="en-US" sz="3600" dirty="0" err="1">
                <a:effectLst/>
              </a:rPr>
              <a:t>Verslaving</a:t>
            </a:r>
            <a:r>
              <a:rPr lang="en-US" sz="3600" dirty="0">
                <a:effectLst/>
              </a:rPr>
              <a:t> (alcohol, </a:t>
            </a:r>
            <a:r>
              <a:rPr lang="en-US" sz="3600" dirty="0" err="1">
                <a:effectLst/>
              </a:rPr>
              <a:t>middelen</a:t>
            </a:r>
            <a:r>
              <a:rPr lang="en-US" sz="3600" dirty="0">
                <a:effectLst/>
              </a:rPr>
              <a:t>, </a:t>
            </a:r>
            <a:r>
              <a:rPr lang="en-US" sz="3600" dirty="0" err="1">
                <a:effectLst/>
              </a:rPr>
              <a:t>gamen</a:t>
            </a:r>
            <a:r>
              <a:rPr lang="en-US" sz="3600" dirty="0">
                <a:effectLst/>
              </a:rPr>
              <a:t>, </a:t>
            </a:r>
            <a:r>
              <a:rPr lang="en-US" sz="3600" dirty="0" err="1">
                <a:effectLst/>
              </a:rPr>
              <a:t>gokken</a:t>
            </a:r>
            <a:r>
              <a:rPr lang="en-US" sz="3600" dirty="0">
                <a:effectLst/>
              </a:rPr>
              <a:t>) </a:t>
            </a:r>
            <a:r>
              <a:rPr lang="en-US" sz="3600" dirty="0" err="1">
                <a:effectLst/>
              </a:rPr>
              <a:t>komt</a:t>
            </a:r>
            <a:r>
              <a:rPr lang="en-US" sz="3600" dirty="0">
                <a:effectLst/>
              </a:rPr>
              <a:t> </a:t>
            </a:r>
            <a:r>
              <a:rPr lang="en-US" sz="3600" dirty="0" err="1">
                <a:effectLst/>
              </a:rPr>
              <a:t>regelmatig</a:t>
            </a:r>
            <a:r>
              <a:rPr lang="en-US" sz="3600" dirty="0">
                <a:effectLst/>
              </a:rPr>
              <a:t> </a:t>
            </a:r>
            <a:r>
              <a:rPr lang="en-US" sz="3600" dirty="0" err="1">
                <a:effectLst/>
              </a:rPr>
              <a:t>voor</a:t>
            </a:r>
            <a:r>
              <a:rPr lang="en-US" sz="3600" dirty="0">
                <a:effectLst/>
              </a:rPr>
              <a:t> </a:t>
            </a:r>
            <a:r>
              <a:rPr lang="en-US" sz="3600" dirty="0" err="1">
                <a:effectLst/>
              </a:rPr>
              <a:t>naast</a:t>
            </a:r>
            <a:r>
              <a:rPr lang="en-US" sz="3600" dirty="0">
                <a:effectLst/>
              </a:rPr>
              <a:t> </a:t>
            </a:r>
            <a:r>
              <a:rPr lang="en-US" sz="3600" dirty="0" err="1">
                <a:effectLst/>
              </a:rPr>
              <a:t>andere</a:t>
            </a:r>
            <a:r>
              <a:rPr lang="en-US" sz="3600" dirty="0">
                <a:effectLst/>
              </a:rPr>
              <a:t> </a:t>
            </a:r>
            <a:r>
              <a:rPr lang="en-US" sz="3600" dirty="0" err="1">
                <a:effectLst/>
              </a:rPr>
              <a:t>psychische</a:t>
            </a:r>
            <a:r>
              <a:rPr lang="en-US" sz="3600" dirty="0">
                <a:effectLst/>
              </a:rPr>
              <a:t> of </a:t>
            </a:r>
            <a:r>
              <a:rPr lang="en-US" sz="3600" dirty="0" err="1">
                <a:effectLst/>
              </a:rPr>
              <a:t>sociale</a:t>
            </a:r>
            <a:r>
              <a:rPr lang="en-US" sz="3600" dirty="0">
                <a:effectLst/>
              </a:rPr>
              <a:t> </a:t>
            </a:r>
            <a:r>
              <a:rPr lang="en-US" sz="3600" dirty="0" err="1">
                <a:effectLst/>
              </a:rPr>
              <a:t>problemen</a:t>
            </a:r>
            <a:r>
              <a:rPr lang="en-US" sz="3600" dirty="0">
                <a:effectLst/>
              </a:rPr>
              <a:t>. </a:t>
            </a:r>
          </a:p>
          <a:p>
            <a:pPr algn="ctr">
              <a:lnSpc>
                <a:spcPct val="90000"/>
              </a:lnSpc>
              <a:spcAft>
                <a:spcPts val="800"/>
              </a:spcAft>
            </a:pPr>
            <a:endParaRPr lang="en-US" sz="3600" b="1" dirty="0">
              <a:effectLst/>
            </a:endParaRPr>
          </a:p>
          <a:p>
            <a:pPr algn="ctr">
              <a:lnSpc>
                <a:spcPct val="90000"/>
              </a:lnSpc>
              <a:spcAft>
                <a:spcPts val="800"/>
              </a:spcAft>
            </a:pPr>
            <a:r>
              <a:rPr lang="en-US" sz="3600" b="1" dirty="0">
                <a:effectLst/>
              </a:rPr>
              <a:t>Wel </a:t>
            </a:r>
            <a:r>
              <a:rPr lang="en-US" sz="3600" b="1" dirty="0" err="1">
                <a:effectLst/>
              </a:rPr>
              <a:t>wordt</a:t>
            </a:r>
            <a:r>
              <a:rPr lang="en-US" sz="3600" b="1" dirty="0">
                <a:effectLst/>
              </a:rPr>
              <a:t> </a:t>
            </a:r>
            <a:r>
              <a:rPr lang="en-US" sz="3600" b="1" dirty="0" err="1">
                <a:effectLst/>
              </a:rPr>
              <a:t>verkend</a:t>
            </a:r>
            <a:r>
              <a:rPr lang="en-US" sz="3600" b="1" dirty="0">
                <a:effectLst/>
              </a:rPr>
              <a:t>:</a:t>
            </a:r>
            <a:endParaRPr lang="en-US" sz="3600" b="1" dirty="0"/>
          </a:p>
          <a:p>
            <a:pPr algn="ctr">
              <a:lnSpc>
                <a:spcPct val="90000"/>
              </a:lnSpc>
              <a:spcAft>
                <a:spcPts val="800"/>
              </a:spcAft>
            </a:pPr>
            <a:r>
              <a:rPr lang="en-US" sz="3600" dirty="0">
                <a:effectLst/>
              </a:rPr>
              <a:t>-</a:t>
            </a:r>
            <a:r>
              <a:rPr lang="en-US" sz="3600" dirty="0" err="1">
                <a:effectLst/>
              </a:rPr>
              <a:t>Verkenning</a:t>
            </a:r>
            <a:r>
              <a:rPr lang="en-US" sz="3600" dirty="0">
                <a:effectLst/>
              </a:rPr>
              <a:t> van </a:t>
            </a:r>
            <a:r>
              <a:rPr lang="en-US" sz="3600" dirty="0" err="1">
                <a:effectLst/>
              </a:rPr>
              <a:t>verslavingsproblematiek</a:t>
            </a:r>
            <a:r>
              <a:rPr lang="en-US" sz="3600" dirty="0">
                <a:effectLst/>
              </a:rPr>
              <a:t> in </a:t>
            </a:r>
            <a:r>
              <a:rPr lang="en-US" sz="3600" dirty="0" err="1">
                <a:effectLst/>
              </a:rPr>
              <a:t>wijkgerichte</a:t>
            </a:r>
            <a:r>
              <a:rPr lang="en-US" sz="3600" dirty="0">
                <a:effectLst/>
              </a:rPr>
              <a:t> </a:t>
            </a:r>
            <a:r>
              <a:rPr lang="en-US" sz="3600" dirty="0" err="1">
                <a:effectLst/>
              </a:rPr>
              <a:t>overleggen</a:t>
            </a:r>
            <a:r>
              <a:rPr lang="en-US" sz="3600" dirty="0">
                <a:effectLst/>
              </a:rPr>
              <a:t>.</a:t>
            </a:r>
          </a:p>
          <a:p>
            <a:pPr marL="114300" lvl="0" algn="ctr">
              <a:lnSpc>
                <a:spcPct val="90000"/>
              </a:lnSpc>
              <a:spcAft>
                <a:spcPts val="800"/>
              </a:spcAft>
              <a:buSzPts val="1000"/>
              <a:tabLst>
                <a:tab pos="457200" algn="l"/>
              </a:tabLst>
            </a:pPr>
            <a:r>
              <a:rPr lang="en-US" sz="3600" dirty="0">
                <a:effectLst/>
              </a:rPr>
              <a:t>-Scholing van POH-GGZ en </a:t>
            </a:r>
            <a:r>
              <a:rPr lang="en-US" sz="3600" dirty="0" err="1">
                <a:effectLst/>
              </a:rPr>
              <a:t>huisartsen</a:t>
            </a:r>
            <a:r>
              <a:rPr lang="en-US" sz="3600" dirty="0">
                <a:effectLst/>
              </a:rPr>
              <a:t> in </a:t>
            </a:r>
            <a:r>
              <a:rPr lang="en-US" sz="3600" dirty="0" err="1">
                <a:effectLst/>
              </a:rPr>
              <a:t>vroegsignalering</a:t>
            </a:r>
            <a:r>
              <a:rPr lang="en-US" sz="3600" dirty="0">
                <a:effectLst/>
              </a:rPr>
              <a:t> van </a:t>
            </a:r>
            <a:r>
              <a:rPr lang="en-US" sz="3600" dirty="0" err="1">
                <a:effectLst/>
              </a:rPr>
              <a:t>middelengebruik</a:t>
            </a:r>
            <a:r>
              <a:rPr lang="en-US" sz="3600" dirty="0">
                <a:effectLst/>
              </a:rPr>
              <a:t>.</a:t>
            </a:r>
          </a:p>
        </p:txBody>
      </p:sp>
    </p:spTree>
    <p:extLst>
      <p:ext uri="{BB962C8B-B14F-4D97-AF65-F5344CB8AC3E}">
        <p14:creationId xmlns:p14="http://schemas.microsoft.com/office/powerpoint/2010/main" val="3607636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handschrift, verbruiksartikelen voor kantoor, pen, krijt&#10;&#10;Door AI gegenereerde inhoud is mogelijk onjuist.">
            <a:extLst>
              <a:ext uri="{FF2B5EF4-FFF2-40B4-BE49-F238E27FC236}">
                <a16:creationId xmlns:a16="http://schemas.microsoft.com/office/drawing/2014/main" id="{AD4196F6-A40D-95EB-BBBF-B1388BF16D0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7294"/>
          <a:stretch>
            <a:fillRect/>
          </a:stretch>
        </p:blipFill>
        <p:spPr>
          <a:xfrm>
            <a:off x="3833161" y="10"/>
            <a:ext cx="14504463" cy="10286990"/>
          </a:xfrm>
          <a:prstGeom prst="rect">
            <a:avLst/>
          </a:prstGeom>
        </p:spPr>
      </p:pic>
      <p:sp>
        <p:nvSpPr>
          <p:cNvPr id="16"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085394"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kstvak 2">
            <a:extLst>
              <a:ext uri="{FF2B5EF4-FFF2-40B4-BE49-F238E27FC236}">
                <a16:creationId xmlns:a16="http://schemas.microsoft.com/office/drawing/2014/main" id="{DCE55E25-BD56-E35E-A951-92BA77F2E484}"/>
              </a:ext>
            </a:extLst>
          </p:cNvPr>
          <p:cNvSpPr txBox="1"/>
          <p:nvPr/>
        </p:nvSpPr>
        <p:spPr>
          <a:xfrm>
            <a:off x="617220" y="530353"/>
            <a:ext cx="8142732" cy="6851428"/>
          </a:xfrm>
          <a:prstGeom prst="rect">
            <a:avLst/>
          </a:prstGeom>
        </p:spPr>
        <p:txBody>
          <a:bodyPr vert="horz" lIns="91440" tIns="45720" rIns="91440" bIns="45720" rtlCol="0">
            <a:noAutofit/>
          </a:bodyPr>
          <a:lstStyle/>
          <a:p>
            <a:pPr>
              <a:lnSpc>
                <a:spcPct val="90000"/>
              </a:lnSpc>
              <a:spcAft>
                <a:spcPts val="800"/>
              </a:spcAft>
            </a:pPr>
            <a:r>
              <a:rPr lang="en-US" sz="3200" dirty="0">
                <a:effectLst/>
              </a:rPr>
              <a:t>Bij acute </a:t>
            </a:r>
            <a:r>
              <a:rPr lang="en-US" sz="3200" dirty="0" err="1">
                <a:effectLst/>
              </a:rPr>
              <a:t>situaties</a:t>
            </a:r>
            <a:r>
              <a:rPr lang="en-US" sz="3200" dirty="0">
                <a:effectLst/>
              </a:rPr>
              <a:t> </a:t>
            </a:r>
            <a:r>
              <a:rPr lang="en-US" sz="3200" dirty="0" err="1">
                <a:effectLst/>
              </a:rPr>
              <a:t>zoals</a:t>
            </a:r>
            <a:r>
              <a:rPr lang="en-US" sz="3200" dirty="0">
                <a:effectLst/>
              </a:rPr>
              <a:t> </a:t>
            </a:r>
            <a:r>
              <a:rPr lang="en-US" sz="3200" dirty="0" err="1">
                <a:effectLst/>
              </a:rPr>
              <a:t>suïcidaliteit</a:t>
            </a:r>
            <a:r>
              <a:rPr lang="en-US" sz="3200" dirty="0">
                <a:effectLst/>
              </a:rPr>
              <a:t>, psychoses of </a:t>
            </a:r>
            <a:r>
              <a:rPr lang="en-US" sz="3200" dirty="0" err="1">
                <a:effectLst/>
              </a:rPr>
              <a:t>ernstige</a:t>
            </a:r>
            <a:r>
              <a:rPr lang="en-US" sz="3200" dirty="0">
                <a:effectLst/>
              </a:rPr>
              <a:t> </a:t>
            </a:r>
            <a:r>
              <a:rPr lang="en-US" sz="3200" dirty="0" err="1">
                <a:effectLst/>
              </a:rPr>
              <a:t>ontregeling</a:t>
            </a:r>
            <a:r>
              <a:rPr lang="en-US" sz="3200" dirty="0">
                <a:effectLst/>
              </a:rPr>
              <a:t> is </a:t>
            </a:r>
            <a:r>
              <a:rPr lang="en-US" sz="3200" dirty="0" err="1">
                <a:effectLst/>
              </a:rPr>
              <a:t>snelle</a:t>
            </a:r>
            <a:r>
              <a:rPr lang="en-US" sz="3200" dirty="0">
                <a:effectLst/>
              </a:rPr>
              <a:t> </a:t>
            </a:r>
            <a:r>
              <a:rPr lang="en-US" sz="3200" dirty="0" err="1">
                <a:effectLst/>
              </a:rPr>
              <a:t>inzet</a:t>
            </a:r>
            <a:r>
              <a:rPr lang="en-US" sz="3200" dirty="0">
                <a:effectLst/>
              </a:rPr>
              <a:t> van </a:t>
            </a:r>
            <a:r>
              <a:rPr lang="en-US" sz="3200" dirty="0" err="1">
                <a:effectLst/>
              </a:rPr>
              <a:t>gespecialiseerde</a:t>
            </a:r>
            <a:r>
              <a:rPr lang="en-US" sz="3200" dirty="0">
                <a:effectLst/>
              </a:rPr>
              <a:t> </a:t>
            </a:r>
            <a:r>
              <a:rPr lang="en-US" sz="3200" dirty="0" err="1">
                <a:effectLst/>
              </a:rPr>
              <a:t>crisisdiensten</a:t>
            </a:r>
            <a:r>
              <a:rPr lang="en-US" sz="3200" dirty="0">
                <a:effectLst/>
              </a:rPr>
              <a:t> </a:t>
            </a:r>
            <a:r>
              <a:rPr lang="en-US" sz="3200" dirty="0" err="1">
                <a:effectLst/>
              </a:rPr>
              <a:t>noodzakelijk</a:t>
            </a:r>
            <a:r>
              <a:rPr lang="en-US" sz="3200" dirty="0">
                <a:effectLst/>
              </a:rPr>
              <a:t>. </a:t>
            </a:r>
            <a:r>
              <a:rPr lang="en-US" sz="3200" dirty="0" err="1">
                <a:effectLst/>
              </a:rPr>
              <a:t>Hoewel</a:t>
            </a:r>
            <a:r>
              <a:rPr lang="en-US" sz="3200" dirty="0">
                <a:effectLst/>
              </a:rPr>
              <a:t> </a:t>
            </a:r>
            <a:r>
              <a:rPr lang="en-US" sz="3200" dirty="0" err="1">
                <a:effectLst/>
              </a:rPr>
              <a:t>dit</a:t>
            </a:r>
            <a:r>
              <a:rPr lang="en-US" sz="3200" dirty="0">
                <a:effectLst/>
              </a:rPr>
              <a:t> </a:t>
            </a:r>
            <a:r>
              <a:rPr lang="en-US" sz="3200" dirty="0" err="1">
                <a:effectLst/>
              </a:rPr>
              <a:t>cruciale</a:t>
            </a:r>
            <a:r>
              <a:rPr lang="en-US" sz="3200" dirty="0">
                <a:effectLst/>
              </a:rPr>
              <a:t> </a:t>
            </a:r>
            <a:r>
              <a:rPr lang="en-US" sz="3200" dirty="0" err="1">
                <a:effectLst/>
              </a:rPr>
              <a:t>schakels</a:t>
            </a:r>
            <a:r>
              <a:rPr lang="en-US" sz="3200" dirty="0">
                <a:effectLst/>
              </a:rPr>
              <a:t> </a:t>
            </a:r>
            <a:r>
              <a:rPr lang="en-US" sz="3200" dirty="0" err="1">
                <a:effectLst/>
              </a:rPr>
              <a:t>zijn</a:t>
            </a:r>
            <a:r>
              <a:rPr lang="en-US" sz="3200" dirty="0">
                <a:effectLst/>
              </a:rPr>
              <a:t> in de GGZ-</a:t>
            </a:r>
            <a:r>
              <a:rPr lang="en-US" sz="3200" dirty="0" err="1">
                <a:effectLst/>
              </a:rPr>
              <a:t>keten</a:t>
            </a:r>
            <a:r>
              <a:rPr lang="en-US" sz="3200" dirty="0">
                <a:effectLst/>
              </a:rPr>
              <a:t>, </a:t>
            </a:r>
            <a:r>
              <a:rPr lang="en-US" sz="3200" dirty="0" err="1">
                <a:effectLst/>
              </a:rPr>
              <a:t>valt</a:t>
            </a:r>
            <a:r>
              <a:rPr lang="en-US" sz="3200" dirty="0">
                <a:effectLst/>
              </a:rPr>
              <a:t> acute </a:t>
            </a:r>
            <a:r>
              <a:rPr lang="en-US" sz="3200" dirty="0" err="1">
                <a:effectLst/>
              </a:rPr>
              <a:t>zorg</a:t>
            </a:r>
            <a:r>
              <a:rPr lang="en-US" sz="3200" dirty="0">
                <a:effectLst/>
              </a:rPr>
              <a:t> </a:t>
            </a:r>
            <a:r>
              <a:rPr lang="en-US" sz="3200" dirty="0" err="1">
                <a:effectLst/>
              </a:rPr>
              <a:t>buiten</a:t>
            </a:r>
            <a:r>
              <a:rPr lang="en-US" sz="3200" dirty="0">
                <a:effectLst/>
              </a:rPr>
              <a:t> het </a:t>
            </a:r>
            <a:r>
              <a:rPr lang="en-US" sz="3200" dirty="0" err="1">
                <a:effectLst/>
              </a:rPr>
              <a:t>kader</a:t>
            </a:r>
            <a:r>
              <a:rPr lang="en-US" sz="3200" dirty="0">
                <a:effectLst/>
              </a:rPr>
              <a:t> van </a:t>
            </a:r>
            <a:r>
              <a:rPr lang="en-US" sz="3200" dirty="0" err="1">
                <a:effectLst/>
              </a:rPr>
              <a:t>dit</a:t>
            </a:r>
            <a:r>
              <a:rPr lang="en-US" sz="3200" dirty="0">
                <a:effectLst/>
              </a:rPr>
              <a:t> </a:t>
            </a:r>
            <a:r>
              <a:rPr lang="en-US" sz="3200" dirty="0" err="1">
                <a:effectLst/>
              </a:rPr>
              <a:t>programma</a:t>
            </a:r>
            <a:r>
              <a:rPr lang="en-US" sz="3200" dirty="0">
                <a:effectLst/>
              </a:rPr>
              <a:t>, </a:t>
            </a:r>
            <a:r>
              <a:rPr lang="en-US" sz="3200" dirty="0" err="1">
                <a:effectLst/>
              </a:rPr>
              <a:t>dat</a:t>
            </a:r>
            <a:r>
              <a:rPr lang="en-US" sz="3200" dirty="0">
                <a:effectLst/>
              </a:rPr>
              <a:t> </a:t>
            </a:r>
            <a:r>
              <a:rPr lang="en-US" sz="3200" dirty="0" err="1">
                <a:effectLst/>
              </a:rPr>
              <a:t>zich</a:t>
            </a:r>
            <a:r>
              <a:rPr lang="en-US" sz="3200" dirty="0">
                <a:effectLst/>
              </a:rPr>
              <a:t> </a:t>
            </a:r>
            <a:r>
              <a:rPr lang="en-US" sz="3200" dirty="0" err="1">
                <a:effectLst/>
              </a:rPr>
              <a:t>richt</a:t>
            </a:r>
            <a:r>
              <a:rPr lang="en-US" sz="3200" dirty="0">
                <a:effectLst/>
              </a:rPr>
              <a:t> op </a:t>
            </a:r>
            <a:r>
              <a:rPr lang="en-US" sz="3200" dirty="0" err="1">
                <a:effectLst/>
              </a:rPr>
              <a:t>vroegsignalering</a:t>
            </a:r>
            <a:r>
              <a:rPr lang="en-US" sz="3200" dirty="0">
                <a:effectLst/>
              </a:rPr>
              <a:t>, </a:t>
            </a:r>
            <a:r>
              <a:rPr lang="en-US" sz="3200" dirty="0" err="1">
                <a:effectLst/>
              </a:rPr>
              <a:t>samenwerking</a:t>
            </a:r>
            <a:r>
              <a:rPr lang="en-US" sz="3200" dirty="0">
                <a:effectLst/>
              </a:rPr>
              <a:t> en </a:t>
            </a:r>
            <a:r>
              <a:rPr lang="en-US" sz="3200" dirty="0" err="1">
                <a:effectLst/>
              </a:rPr>
              <a:t>normalisering</a:t>
            </a:r>
            <a:r>
              <a:rPr lang="en-US" sz="3200" dirty="0">
                <a:effectLst/>
              </a:rPr>
              <a:t>.</a:t>
            </a:r>
          </a:p>
          <a:p>
            <a:pPr indent="-228600">
              <a:lnSpc>
                <a:spcPct val="90000"/>
              </a:lnSpc>
              <a:spcAft>
                <a:spcPts val="800"/>
              </a:spcAft>
              <a:buFont typeface="Arial" panose="020B0604020202020204" pitchFamily="34" charset="0"/>
              <a:buChar char="•"/>
            </a:pPr>
            <a:r>
              <a:rPr lang="en-US" sz="3200" b="1" dirty="0">
                <a:effectLst/>
              </a:rPr>
              <a:t>Wel </a:t>
            </a:r>
            <a:r>
              <a:rPr lang="en-US" sz="3200" b="1" dirty="0" err="1">
                <a:effectLst/>
              </a:rPr>
              <a:t>wordt</a:t>
            </a:r>
            <a:r>
              <a:rPr lang="en-US" sz="3200" b="1" dirty="0">
                <a:effectLst/>
              </a:rPr>
              <a:t> </a:t>
            </a:r>
            <a:r>
              <a:rPr lang="en-US" sz="3200" b="1" dirty="0" err="1">
                <a:effectLst/>
              </a:rPr>
              <a:t>verkend</a:t>
            </a:r>
            <a:r>
              <a:rPr lang="en-US" sz="3200" b="1" dirty="0">
                <a:effectLst/>
              </a:rPr>
              <a:t> en </a:t>
            </a:r>
            <a:r>
              <a:rPr lang="en-US" sz="3200" b="1" dirty="0" err="1">
                <a:effectLst/>
              </a:rPr>
              <a:t>geborgd</a:t>
            </a:r>
            <a:r>
              <a:rPr lang="en-US" sz="3200" b="1" dirty="0">
                <a:effectLst/>
              </a:rPr>
              <a:t>:</a:t>
            </a:r>
            <a:endParaRPr lang="en-US" sz="3200" dirty="0">
              <a:effectLst/>
            </a:endParaRPr>
          </a:p>
          <a:p>
            <a:pPr marL="342900" lvl="0" indent="-228600">
              <a:lnSpc>
                <a:spcPct val="90000"/>
              </a:lnSpc>
              <a:spcAft>
                <a:spcPts val="800"/>
              </a:spcAft>
              <a:buSzPts val="1000"/>
              <a:buFont typeface="Arial" panose="020B0604020202020204" pitchFamily="34" charset="0"/>
              <a:buChar char="•"/>
              <a:tabLst>
                <a:tab pos="457200" algn="l"/>
              </a:tabLst>
            </a:pPr>
            <a:r>
              <a:rPr lang="en-US" sz="3200" dirty="0">
                <a:effectLst/>
              </a:rPr>
              <a:t>‘Semi-</a:t>
            </a:r>
            <a:r>
              <a:rPr lang="en-US" sz="3200" dirty="0" err="1">
                <a:effectLst/>
              </a:rPr>
              <a:t>spoed</a:t>
            </a:r>
            <a:r>
              <a:rPr lang="en-US" sz="3200" dirty="0">
                <a:effectLst/>
              </a:rPr>
              <a:t>’ </a:t>
            </a:r>
            <a:r>
              <a:rPr lang="en-US" sz="3200" dirty="0" err="1">
                <a:effectLst/>
              </a:rPr>
              <a:t>zoals</a:t>
            </a:r>
            <a:r>
              <a:rPr lang="en-US" sz="3200" dirty="0">
                <a:effectLst/>
              </a:rPr>
              <a:t> </a:t>
            </a:r>
            <a:r>
              <a:rPr lang="en-US" sz="3200" dirty="0" err="1">
                <a:effectLst/>
              </a:rPr>
              <a:t>beschreven</a:t>
            </a:r>
            <a:r>
              <a:rPr lang="en-US" sz="3200" dirty="0">
                <a:effectLst/>
              </a:rPr>
              <a:t> in de Medrie en HRZ </a:t>
            </a:r>
            <a:r>
              <a:rPr lang="en-US" sz="3200" dirty="0" err="1">
                <a:effectLst/>
              </a:rPr>
              <a:t>Visie</a:t>
            </a:r>
            <a:r>
              <a:rPr lang="en-US" sz="3200" dirty="0">
                <a:effectLst/>
              </a:rPr>
              <a:t> GGZ in de </a:t>
            </a:r>
            <a:r>
              <a:rPr lang="en-US" sz="3200" dirty="0" err="1">
                <a:effectLst/>
              </a:rPr>
              <a:t>huisartsenzorg</a:t>
            </a:r>
            <a:r>
              <a:rPr lang="en-US" sz="3200" dirty="0">
                <a:effectLst/>
              </a:rPr>
              <a:t> Zwolle </a:t>
            </a:r>
            <a:r>
              <a:rPr lang="en-US" sz="3200" dirty="0" err="1">
                <a:effectLst/>
              </a:rPr>
              <a:t>wordt</a:t>
            </a:r>
            <a:r>
              <a:rPr lang="en-US" sz="3200" dirty="0">
                <a:effectLst/>
              </a:rPr>
              <a:t> </a:t>
            </a:r>
            <a:r>
              <a:rPr lang="en-US" sz="3200" dirty="0" err="1">
                <a:effectLst/>
              </a:rPr>
              <a:t>onderzocht</a:t>
            </a:r>
            <a:r>
              <a:rPr lang="en-US" sz="3200" dirty="0">
                <a:effectLst/>
              </a:rPr>
              <a:t> </a:t>
            </a:r>
            <a:r>
              <a:rPr lang="en-US" sz="3200" dirty="0" err="1">
                <a:effectLst/>
              </a:rPr>
              <a:t>samen</a:t>
            </a:r>
            <a:r>
              <a:rPr lang="en-US" sz="3200" dirty="0">
                <a:effectLst/>
              </a:rPr>
              <a:t> met </a:t>
            </a:r>
            <a:r>
              <a:rPr lang="en-US" sz="3200" dirty="0" err="1">
                <a:effectLst/>
              </a:rPr>
              <a:t>samenwerkingspartners</a:t>
            </a:r>
            <a:r>
              <a:rPr lang="en-US" sz="3200" dirty="0">
                <a:effectLst/>
              </a:rPr>
              <a:t>.</a:t>
            </a:r>
          </a:p>
          <a:p>
            <a:pPr marL="342900" lvl="0" indent="-228600">
              <a:lnSpc>
                <a:spcPct val="90000"/>
              </a:lnSpc>
              <a:spcAft>
                <a:spcPts val="800"/>
              </a:spcAft>
              <a:buSzPts val="1000"/>
              <a:buFont typeface="Arial" panose="020B0604020202020204" pitchFamily="34" charset="0"/>
              <a:buChar char="•"/>
              <a:tabLst>
                <a:tab pos="457200" algn="l"/>
              </a:tabLst>
            </a:pPr>
            <a:r>
              <a:rPr lang="en-US" sz="3200" dirty="0">
                <a:effectLst/>
              </a:rPr>
              <a:t>Huisartsen en POH-GGZ </a:t>
            </a:r>
            <a:r>
              <a:rPr lang="en-US" sz="3200" dirty="0" err="1">
                <a:effectLst/>
              </a:rPr>
              <a:t>worden</a:t>
            </a:r>
            <a:r>
              <a:rPr lang="en-US" sz="3200" dirty="0">
                <a:effectLst/>
              </a:rPr>
              <a:t> </a:t>
            </a:r>
            <a:r>
              <a:rPr lang="en-US" sz="3200" dirty="0" err="1">
                <a:effectLst/>
              </a:rPr>
              <a:t>ondersteund</a:t>
            </a:r>
            <a:r>
              <a:rPr lang="en-US" sz="3200" dirty="0">
                <a:effectLst/>
              </a:rPr>
              <a:t> in het </a:t>
            </a:r>
            <a:r>
              <a:rPr lang="en-US" sz="3200" dirty="0" err="1">
                <a:effectLst/>
              </a:rPr>
              <a:t>kennen</a:t>
            </a:r>
            <a:r>
              <a:rPr lang="en-US" sz="3200" dirty="0">
                <a:effectLst/>
              </a:rPr>
              <a:t> van </a:t>
            </a:r>
            <a:r>
              <a:rPr lang="en-US" sz="3200" dirty="0" err="1">
                <a:effectLst/>
              </a:rPr>
              <a:t>én</a:t>
            </a:r>
            <a:r>
              <a:rPr lang="en-US" sz="3200" dirty="0">
                <a:effectLst/>
              </a:rPr>
              <a:t> </a:t>
            </a:r>
            <a:r>
              <a:rPr lang="en-US" sz="3200" dirty="0" err="1">
                <a:effectLst/>
              </a:rPr>
              <a:t>verwijzen</a:t>
            </a:r>
            <a:r>
              <a:rPr lang="en-US" sz="3200" dirty="0">
                <a:effectLst/>
              </a:rPr>
              <a:t> </a:t>
            </a:r>
            <a:r>
              <a:rPr lang="en-US" sz="3200" dirty="0" err="1">
                <a:effectLst/>
              </a:rPr>
              <a:t>naar</a:t>
            </a:r>
            <a:r>
              <a:rPr lang="en-US" sz="3200" dirty="0">
                <a:effectLst/>
              </a:rPr>
              <a:t> de </a:t>
            </a:r>
            <a:r>
              <a:rPr lang="en-US" sz="3200" dirty="0" err="1">
                <a:effectLst/>
              </a:rPr>
              <a:t>juiste</a:t>
            </a:r>
            <a:r>
              <a:rPr lang="en-US" sz="3200" dirty="0">
                <a:effectLst/>
              </a:rPr>
              <a:t> </a:t>
            </a:r>
            <a:r>
              <a:rPr lang="en-US" sz="3200" dirty="0" err="1">
                <a:effectLst/>
              </a:rPr>
              <a:t>crisisroutes</a:t>
            </a:r>
            <a:r>
              <a:rPr lang="en-US" sz="3200" dirty="0">
                <a:effectLst/>
              </a:rPr>
              <a:t>.</a:t>
            </a:r>
          </a:p>
          <a:p>
            <a:pPr marL="342900" lvl="0" indent="-228600">
              <a:lnSpc>
                <a:spcPct val="90000"/>
              </a:lnSpc>
              <a:spcAft>
                <a:spcPts val="800"/>
              </a:spcAft>
              <a:buSzPts val="1000"/>
              <a:buFont typeface="Arial" panose="020B0604020202020204" pitchFamily="34" charset="0"/>
              <a:buChar char="•"/>
              <a:tabLst>
                <a:tab pos="457200" algn="l"/>
              </a:tabLst>
            </a:pPr>
            <a:r>
              <a:rPr lang="en-US" sz="3200" dirty="0" err="1">
                <a:effectLst/>
              </a:rPr>
              <a:t>Maandelijks</a:t>
            </a:r>
            <a:r>
              <a:rPr lang="en-US" sz="3200" dirty="0">
                <a:effectLst/>
              </a:rPr>
              <a:t> is er </a:t>
            </a:r>
            <a:r>
              <a:rPr lang="en-US" sz="3200" dirty="0" err="1">
                <a:effectLst/>
              </a:rPr>
              <a:t>overleg</a:t>
            </a:r>
            <a:r>
              <a:rPr lang="en-US" sz="3200" dirty="0">
                <a:effectLst/>
              </a:rPr>
              <a:t> met </a:t>
            </a:r>
            <a:r>
              <a:rPr lang="en-US" sz="3200" dirty="0" err="1">
                <a:effectLst/>
              </a:rPr>
              <a:t>huisartsenpost</a:t>
            </a:r>
            <a:r>
              <a:rPr lang="en-US" sz="3200" dirty="0">
                <a:effectLst/>
              </a:rPr>
              <a:t> en </a:t>
            </a:r>
            <a:r>
              <a:rPr lang="en-US" sz="3200" dirty="0" err="1">
                <a:effectLst/>
              </a:rPr>
              <a:t>crisisdienst</a:t>
            </a:r>
            <a:r>
              <a:rPr lang="en-US" sz="3200" dirty="0">
                <a:effectLst/>
              </a:rPr>
              <a:t>.</a:t>
            </a:r>
          </a:p>
          <a:p>
            <a:pPr marL="342900" lvl="0" indent="-228600">
              <a:lnSpc>
                <a:spcPct val="90000"/>
              </a:lnSpc>
              <a:spcAft>
                <a:spcPts val="800"/>
              </a:spcAft>
              <a:buSzPts val="1000"/>
              <a:buFont typeface="Arial" panose="020B0604020202020204" pitchFamily="34" charset="0"/>
              <a:buChar char="•"/>
              <a:tabLst>
                <a:tab pos="457200" algn="l"/>
              </a:tabLst>
            </a:pPr>
            <a:r>
              <a:rPr lang="en-US" sz="3200" dirty="0" err="1">
                <a:effectLst/>
              </a:rPr>
              <a:t>Crisisoverleggen</a:t>
            </a:r>
            <a:r>
              <a:rPr lang="en-US" sz="3200" dirty="0">
                <a:effectLst/>
              </a:rPr>
              <a:t> en </a:t>
            </a:r>
            <a:r>
              <a:rPr lang="en-US" sz="3200" dirty="0" err="1">
                <a:effectLst/>
              </a:rPr>
              <a:t>signalering</a:t>
            </a:r>
            <a:r>
              <a:rPr lang="en-US" sz="3200" dirty="0">
                <a:effectLst/>
              </a:rPr>
              <a:t> </a:t>
            </a:r>
            <a:r>
              <a:rPr lang="en-US" sz="3200" dirty="0" err="1">
                <a:effectLst/>
              </a:rPr>
              <a:t>worden</a:t>
            </a:r>
            <a:r>
              <a:rPr lang="en-US" sz="3200" dirty="0">
                <a:effectLst/>
              </a:rPr>
              <a:t> </a:t>
            </a:r>
            <a:r>
              <a:rPr lang="en-US" sz="3200" dirty="0" err="1">
                <a:effectLst/>
              </a:rPr>
              <a:t>meegenomen</a:t>
            </a:r>
            <a:r>
              <a:rPr lang="en-US" sz="3200" dirty="0">
                <a:effectLst/>
              </a:rPr>
              <a:t> in </a:t>
            </a:r>
            <a:r>
              <a:rPr lang="en-US" sz="3200" dirty="0" err="1">
                <a:effectLst/>
              </a:rPr>
              <a:t>overleg</a:t>
            </a:r>
            <a:r>
              <a:rPr lang="en-US" sz="3200" dirty="0">
                <a:effectLst/>
              </a:rPr>
              <a:t> met </a:t>
            </a:r>
            <a:r>
              <a:rPr lang="en-US" sz="3200" dirty="0" err="1">
                <a:effectLst/>
              </a:rPr>
              <a:t>regionale</a:t>
            </a:r>
            <a:r>
              <a:rPr lang="en-US" sz="3200" dirty="0">
                <a:effectLst/>
              </a:rPr>
              <a:t> partners, </a:t>
            </a:r>
            <a:r>
              <a:rPr lang="en-US" sz="3200" dirty="0" err="1">
                <a:effectLst/>
              </a:rPr>
              <a:t>zoals</a:t>
            </a:r>
            <a:r>
              <a:rPr lang="en-US" sz="3200" dirty="0">
                <a:effectLst/>
              </a:rPr>
              <a:t> TPMZ/MGN.</a:t>
            </a:r>
          </a:p>
        </p:txBody>
      </p:sp>
      <p:sp>
        <p:nvSpPr>
          <p:cNvPr id="6" name="Tekstvak 5">
            <a:extLst>
              <a:ext uri="{FF2B5EF4-FFF2-40B4-BE49-F238E27FC236}">
                <a16:creationId xmlns:a16="http://schemas.microsoft.com/office/drawing/2014/main" id="{46B2817A-9EFD-2BBA-E82D-5C21B6EC8545}"/>
              </a:ext>
            </a:extLst>
          </p:cNvPr>
          <p:cNvSpPr txBox="1"/>
          <p:nvPr/>
        </p:nvSpPr>
        <p:spPr>
          <a:xfrm>
            <a:off x="15729284" y="10086945"/>
            <a:ext cx="2558713" cy="200055"/>
          </a:xfrm>
          <a:prstGeom prst="rect">
            <a:avLst/>
          </a:prstGeom>
          <a:solidFill>
            <a:srgbClr val="000000"/>
          </a:solidFill>
        </p:spPr>
        <p:txBody>
          <a:bodyPr wrap="none" rtlCol="0">
            <a:spAutoFit/>
          </a:bodyPr>
          <a:lstStyle/>
          <a:p>
            <a:pPr algn="r">
              <a:spcAft>
                <a:spcPts val="600"/>
              </a:spcAft>
            </a:pPr>
            <a:r>
              <a:rPr lang="nl-NL" sz="700">
                <a:solidFill>
                  <a:srgbClr val="FFFFFF"/>
                </a:solidFill>
                <a:hlinkClick r:id="rId3" tooltip="https://www.picpedia.org/chalkboard/c/crisis.html">
                  <a:extLst>
                    <a:ext uri="{A12FA001-AC4F-418D-AE19-62706E023703}">
                      <ahyp:hlinkClr xmlns:ahyp="http://schemas.microsoft.com/office/drawing/2018/hyperlinkcolor" val="tx"/>
                    </a:ext>
                  </a:extLst>
                </a:hlinkClick>
              </a:rPr>
              <a:t>Deze foto</a:t>
            </a:r>
            <a:r>
              <a:rPr lang="nl-NL" sz="700">
                <a:solidFill>
                  <a:srgbClr val="FFFFFF"/>
                </a:solidFill>
              </a:rPr>
              <a:t> van Onbekende auteur is gelicentieerd onder </a:t>
            </a:r>
            <a:r>
              <a:rPr lang="nl-NL"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nl-NL" sz="700">
              <a:solidFill>
                <a:srgbClr val="FFFFFF"/>
              </a:solidFill>
            </a:endParaRPr>
          </a:p>
        </p:txBody>
      </p:sp>
    </p:spTree>
    <p:extLst>
      <p:ext uri="{BB962C8B-B14F-4D97-AF65-F5344CB8AC3E}">
        <p14:creationId xmlns:p14="http://schemas.microsoft.com/office/powerpoint/2010/main" val="2688087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edrie powerpoint template 2021" id="{8D4154E0-14F1-4978-8714-235D88EB86E9}" vid="{89C9F005-2817-49FE-AE32-A78B69604EB8}"/>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127</TotalTime>
  <Words>2213</Words>
  <Application>Microsoft Office PowerPoint</Application>
  <PresentationFormat>Aangepast</PresentationFormat>
  <Paragraphs>186</Paragraphs>
  <Slides>25</Slides>
  <Notes>21</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25</vt:i4>
      </vt:variant>
    </vt:vector>
  </HeadingPairs>
  <TitlesOfParts>
    <vt:vector size="30" baseType="lpstr">
      <vt:lpstr>Aptos</vt:lpstr>
      <vt:lpstr>Arial</vt:lpstr>
      <vt:lpstr>Calibri</vt:lpstr>
      <vt:lpstr>Neue Haas Grotesk Text Pro</vt:lpstr>
      <vt:lpstr>Office Theme</vt:lpstr>
      <vt:lpstr>Concrete acties uit het programmaplan GGZ voor versterking van zorg en samenwerking</vt:lpstr>
      <vt:lpstr>PowerPoint-presentatie</vt:lpstr>
      <vt:lpstr>Agenda en Hoofdthema's</vt:lpstr>
      <vt:lpstr>Innovatie en digitalisering binnen de GGZ</vt:lpstr>
      <vt:lpstr>Digitale ondersteuning met A.I. en E-Mental Health</vt:lpstr>
      <vt:lpstr>Digitale informatievoorziening en wachttijdenoverzicht</vt:lpstr>
      <vt:lpstr>Wijkgerichte samenwerkingsstructuren</vt:lpstr>
      <vt:lpstr>Inrichten van wijkgerichte consultatie met vaste contactpersonen</vt:lpstr>
      <vt:lpstr>Versterking van de positie van de POH-GGZ per wijk of dorp</vt:lpstr>
      <vt:lpstr>Implementatie en borging van het verkennend gesprek</vt:lpstr>
      <vt:lpstr>Professionalisering en netwerkversterking</vt:lpstr>
      <vt:lpstr>Structurele ontmoeting en kennisuitwisseling tussen beroepsgroepen</vt:lpstr>
      <vt:lpstr>Scholing gericht op normaliseren in plaats van medicaliseren</vt:lpstr>
      <vt:lpstr>Toegankelijkheid en zichtbaarheid van aanbod groepen</vt:lpstr>
      <vt:lpstr>Zichtbaar en inzetbaar maken van groepsaanbod en het Groepenhuis</vt:lpstr>
      <vt:lpstr>Kaart met welzijnsaanbod en groepsactiviteiten per wijk of dorp</vt:lpstr>
      <vt:lpstr>Regionale afstemming en coördinatie</vt:lpstr>
      <vt:lpstr>Actieve deelname aan regionale governance (TPMZ/MGN) en samenwerkingen</vt:lpstr>
      <vt:lpstr>Waarborgen van samenwerking en voorkomen van versnippering</vt:lpstr>
      <vt:lpstr>Verkenning van een centraal verwijs- en toewijspunt</vt:lpstr>
      <vt:lpstr>Aanvullende thema’s</vt:lpstr>
      <vt:lpstr>PowerPoint-presentatie</vt:lpstr>
      <vt:lpstr>GGZ voor Jongeren</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Roel van Tienen</dc:creator>
  <cp:lastModifiedBy>Roel van Tienen</cp:lastModifiedBy>
  <cp:revision>1</cp:revision>
  <dcterms:created xsi:type="dcterms:W3CDTF">2025-11-12T18:01:08Z</dcterms:created>
  <dcterms:modified xsi:type="dcterms:W3CDTF">2025-11-12T20:09:02Z</dcterms:modified>
</cp:coreProperties>
</file>